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vbaPro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3" r:id="rId3"/>
    <p:sldId id="296" r:id="rId4"/>
    <p:sldId id="297" r:id="rId5"/>
    <p:sldId id="298" r:id="rId6"/>
    <p:sldId id="299" r:id="rId7"/>
    <p:sldId id="300" r:id="rId8"/>
    <p:sldId id="302" r:id="rId9"/>
    <p:sldId id="301" r:id="rId10"/>
    <p:sldId id="306" r:id="rId11"/>
    <p:sldId id="307" r:id="rId12"/>
    <p:sldId id="305" r:id="rId13"/>
    <p:sldId id="308" r:id="rId14"/>
    <p:sldId id="304" r:id="rId15"/>
    <p:sldId id="309" r:id="rId16"/>
    <p:sldId id="257" r:id="rId17"/>
    <p:sldId id="258" r:id="rId18"/>
    <p:sldId id="259" r:id="rId19"/>
    <p:sldId id="261" r:id="rId20"/>
    <p:sldId id="262" r:id="rId21"/>
    <p:sldId id="263" r:id="rId22"/>
    <p:sldId id="264" r:id="rId23"/>
    <p:sldId id="310" r:id="rId24"/>
    <p:sldId id="311" r:id="rId25"/>
    <p:sldId id="265" r:id="rId26"/>
    <p:sldId id="295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66FF33"/>
    <a:srgbClr val="FF6600"/>
    <a:srgbClr val="0000FF"/>
    <a:srgbClr val="F787A7"/>
    <a:srgbClr val="9A9CF0"/>
    <a:srgbClr val="B0A9E1"/>
    <a:srgbClr val="AF9FEB"/>
    <a:srgbClr val="6EC0F2"/>
    <a:srgbClr val="B7A7E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709" autoAdjust="0"/>
  </p:normalViewPr>
  <p:slideViewPr>
    <p:cSldViewPr>
      <p:cViewPr varScale="1">
        <p:scale>
          <a:sx n="66" d="100"/>
          <a:sy n="66" d="100"/>
        </p:scale>
        <p:origin x="-55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342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06/relationships/vbaProject" Target="vbaProject.bin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A038-C5D2-4E8B-90BB-55834D0634E8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00FE-1108-4E0D-868A-94EEB54975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6270531"/>
      </p:ext>
    </p:extLst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A038-C5D2-4E8B-90BB-55834D0634E8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00FE-1108-4E0D-868A-94EEB54975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9232669"/>
      </p:ext>
    </p:extLst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A038-C5D2-4E8B-90BB-55834D0634E8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00FE-1108-4E0D-868A-94EEB54975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91261679"/>
      </p:ext>
    </p:extLst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A038-C5D2-4E8B-90BB-55834D0634E8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00FE-1108-4E0D-868A-94EEB54975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6900644"/>
      </p:ext>
    </p:extLst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A038-C5D2-4E8B-90BB-55834D0634E8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00FE-1108-4E0D-868A-94EEB54975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6824608"/>
      </p:ext>
    </p:extLst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A038-C5D2-4E8B-90BB-55834D0634E8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00FE-1108-4E0D-868A-94EEB54975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81867650"/>
      </p:ext>
    </p:extLst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A038-C5D2-4E8B-90BB-55834D0634E8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00FE-1108-4E0D-868A-94EEB54975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53047291"/>
      </p:ext>
    </p:extLst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A038-C5D2-4E8B-90BB-55834D0634E8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00FE-1108-4E0D-868A-94EEB54975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1862544"/>
      </p:ext>
    </p:extLst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A038-C5D2-4E8B-90BB-55834D0634E8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00FE-1108-4E0D-868A-94EEB54975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96019841"/>
      </p:ext>
    </p:extLst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A038-C5D2-4E8B-90BB-55834D0634E8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00FE-1108-4E0D-868A-94EEB54975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2898126"/>
      </p:ext>
    </p:extLst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A038-C5D2-4E8B-90BB-55834D0634E8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00FE-1108-4E0D-868A-94EEB54975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76791360"/>
      </p:ext>
    </p:extLst>
  </p:cSld>
  <p:clrMapOvr>
    <a:masterClrMapping/>
  </p:clrMapOvr>
  <p:transition spd="slow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CA038-C5D2-4E8B-90BB-55834D0634E8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E00FE-1108-4E0D-868A-94EEB54975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58271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slide" Target="slide14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slide" Target="slide17.xml"/><Relationship Id="rId7" Type="http://schemas.openxmlformats.org/officeDocument/2006/relationships/slide" Target="slide22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0.xml"/><Relationship Id="rId5" Type="http://schemas.openxmlformats.org/officeDocument/2006/relationships/slide" Target="slide19.xml"/><Relationship Id="rId10" Type="http://schemas.openxmlformats.org/officeDocument/2006/relationships/slide" Target="slide25.xml"/><Relationship Id="rId4" Type="http://schemas.openxmlformats.org/officeDocument/2006/relationships/slide" Target="slide21.xml"/><Relationship Id="rId9" Type="http://schemas.openxmlformats.org/officeDocument/2006/relationships/slide" Target="slide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://www.audiobooks.ua/pimages/65/300/120062.jpg"/>
          <p:cNvPicPr>
            <a:picLocks noChangeAspect="1" noChangeArrowheads="1"/>
          </p:cNvPicPr>
          <p:nvPr/>
        </p:nvPicPr>
        <p:blipFill>
          <a:blip r:embed="rId2" cstate="print"/>
          <a:srcRect t="16085" r="19361" b="30835"/>
          <a:stretch>
            <a:fillRect/>
          </a:stretch>
        </p:blipFill>
        <p:spPr bwMode="auto">
          <a:xfrm>
            <a:off x="5429256" y="3643314"/>
            <a:ext cx="2857520" cy="2946818"/>
          </a:xfrm>
          <a:prstGeom prst="rect">
            <a:avLst/>
          </a:prstGeom>
          <a:noFill/>
        </p:spPr>
      </p:pic>
      <p:pic>
        <p:nvPicPr>
          <p:cNvPr id="10" name="Picture 2" descr="http://900igr.net/datai/literatura/Myshonok-Pik-Bianki/0001-001-DIAFILM-PO-PROIZVEDENIJU-V.V.BIANKI-Myshonok-Pi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694230"/>
            <a:ext cx="3857652" cy="286449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357166"/>
            <a:ext cx="7412360" cy="3929090"/>
          </a:xfrm>
        </p:spPr>
        <p:txBody>
          <a:bodyPr>
            <a:noAutofit/>
          </a:bodyPr>
          <a:lstStyle/>
          <a:p>
            <a:pPr rtl="0" eaLnBrk="1" latinLnBrk="0" hangingPunct="1"/>
            <a:r>
              <a:rPr lang="ru-RU" sz="3200" b="1" kern="1200" dirty="0" smtClean="0">
                <a:solidFill>
                  <a:srgbClr val="0000FF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3200" b="1" kern="1200" dirty="0" smtClean="0">
                <a:solidFill>
                  <a:srgbClr val="0000FF"/>
                </a:solidFill>
                <a:latin typeface="+mj-lt"/>
                <a:ea typeface="+mj-ea"/>
                <a:cs typeface="+mj-cs"/>
              </a:rPr>
            </a:br>
            <a:r>
              <a:rPr lang="ru-RU" sz="3200" b="1" dirty="0" smtClean="0">
                <a:solidFill>
                  <a:srgbClr val="0000FF"/>
                </a:solidFill>
              </a:rPr>
              <a:t/>
            </a:r>
            <a:br>
              <a:rPr lang="ru-RU" sz="3200" b="1" dirty="0" smtClean="0">
                <a:solidFill>
                  <a:srgbClr val="0000FF"/>
                </a:solidFill>
              </a:rPr>
            </a:br>
            <a:r>
              <a:rPr lang="ru-RU" sz="3200" b="1" dirty="0" smtClean="0">
                <a:solidFill>
                  <a:srgbClr val="0000FF"/>
                </a:solidFill>
              </a:rPr>
              <a:t/>
            </a:r>
            <a:br>
              <a:rPr lang="ru-RU" sz="3200" b="1" dirty="0" smtClean="0">
                <a:solidFill>
                  <a:srgbClr val="0000FF"/>
                </a:solidFill>
              </a:rPr>
            </a:br>
            <a:r>
              <a:rPr lang="ru-RU" sz="4000" b="1" kern="12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Презентация по творчеству</a:t>
            </a:r>
            <a:r>
              <a:rPr lang="ru-RU" sz="3200" b="1" kern="1200" dirty="0" smtClean="0">
                <a:solidFill>
                  <a:srgbClr val="0000FF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3200" b="1" kern="1200" dirty="0" smtClean="0">
                <a:solidFill>
                  <a:srgbClr val="0000FF"/>
                </a:solidFill>
                <a:latin typeface="+mj-lt"/>
                <a:ea typeface="+mj-ea"/>
                <a:cs typeface="+mj-cs"/>
              </a:rPr>
            </a:br>
            <a:r>
              <a:rPr lang="ru-RU" sz="3200" b="1" kern="1200" dirty="0" smtClean="0">
                <a:solidFill>
                  <a:srgbClr val="0000FF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3200" b="1" kern="1200" dirty="0" smtClean="0">
                <a:solidFill>
                  <a:srgbClr val="0000FF"/>
                </a:solidFill>
                <a:latin typeface="+mj-lt"/>
                <a:ea typeface="+mj-ea"/>
                <a:cs typeface="+mj-cs"/>
              </a:rPr>
            </a:br>
            <a:r>
              <a:rPr lang="ru-RU" b="1" kern="1200" dirty="0" smtClean="0">
                <a:solidFill>
                  <a:srgbClr val="0000FF"/>
                </a:solidFill>
                <a:latin typeface="+mj-lt"/>
                <a:ea typeface="+mj-ea"/>
                <a:cs typeface="+mj-cs"/>
              </a:rPr>
              <a:t>ВИТАЛИЯ ВАЛЕНТИНОВИЧА БИАНКИ</a:t>
            </a:r>
            <a:endParaRPr lang="ru-RU" dirty="0" smtClean="0">
              <a:solidFill>
                <a:srgbClr val="0000FF"/>
              </a:solidFill>
            </a:endParaRPr>
          </a:p>
          <a:p>
            <a: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«Угадай, кто это?»</a:t>
            </a:r>
            <a:b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sz="8000" dirty="0" smtClean="0">
              <a:solidFill>
                <a:srgbClr val="0000FF"/>
              </a:solidFill>
            </a:endParaRPr>
          </a:p>
          <a:p>
            <a:endParaRPr lang="ru-RU" sz="8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4869160"/>
            <a:ext cx="288032" cy="432048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332656"/>
            <a:ext cx="8424936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00FF"/>
                </a:solidFill>
              </a:rPr>
              <a:t> </a:t>
            </a:r>
            <a:endParaRPr lang="ru-RU" sz="8000" b="1" dirty="0" smtClean="0">
              <a:solidFill>
                <a:srgbClr val="0000FF"/>
              </a:solidFill>
            </a:endParaRPr>
          </a:p>
          <a:p>
            <a:pPr algn="ctr"/>
            <a:endParaRPr lang="ru-RU" sz="8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6871343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85728"/>
            <a:ext cx="8229600" cy="6023592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ln w="1905">
                  <a:solidFill>
                    <a:srgbClr val="FF66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0"/>
            <a:ext cx="8358246" cy="6858000"/>
          </a:xfrm>
          <a:ln>
            <a:solidFill>
              <a:srgbClr val="008000"/>
            </a:solidFill>
          </a:ln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None/>
            </a:pPr>
            <a:endParaRPr lang="ru-RU" sz="4800" b="1" dirty="0" smtClean="0">
              <a:ln w="1905">
                <a:solidFill>
                  <a:srgbClr val="FF66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buNone/>
            </a:pPr>
            <a:r>
              <a:rPr lang="ru-RU" sz="4800" b="1" dirty="0" smtClean="0">
                <a:ln w="1905">
                  <a:solidFill>
                    <a:srgbClr val="FF66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Знатокам произведений </a:t>
            </a:r>
          </a:p>
          <a:p>
            <a:pPr algn="ctr">
              <a:buNone/>
            </a:pPr>
            <a:r>
              <a:rPr lang="ru-RU" sz="4800" b="1" dirty="0" smtClean="0">
                <a:ln w="1905">
                  <a:solidFill>
                    <a:srgbClr val="FF66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В. Бианки предлагаем угадать по описанию  персонажей произведений В.Бианки, вспомнить, как называется рассказ или сказка</a:t>
            </a:r>
            <a:br>
              <a:rPr lang="ru-RU" sz="4800" b="1" dirty="0" smtClean="0">
                <a:ln w="1905">
                  <a:solidFill>
                    <a:srgbClr val="FF66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sz="48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Управляющая кнопка: назад 12">
            <a:hlinkClick r:id="rId2" action="ppaction://hlinksldjump" highlightClick="1"/>
          </p:cNvPr>
          <p:cNvSpPr/>
          <p:nvPr/>
        </p:nvSpPr>
        <p:spPr>
          <a:xfrm>
            <a:off x="251520" y="188640"/>
            <a:ext cx="8568952" cy="86409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«Ноги, как ходули, между ног голова качается, коленки выше спины торчат»</a:t>
            </a:r>
            <a:endParaRPr lang="ru-RU" dirty="0"/>
          </a:p>
        </p:txBody>
      </p:sp>
      <p:sp>
        <p:nvSpPr>
          <p:cNvPr id="14" name="Управляющая кнопка: назад 13">
            <a:hlinkClick r:id="rId3" action="ppaction://hlinksldjump" highlightClick="1"/>
          </p:cNvPr>
          <p:cNvSpPr/>
          <p:nvPr/>
        </p:nvSpPr>
        <p:spPr>
          <a:xfrm>
            <a:off x="285720" y="1214422"/>
            <a:ext cx="8568952" cy="93610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«Надули пузыри за ушами, высунули головы из воды, рты приоткрыли и – один воздух вышел из них. Никакого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пения»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>
          <a:xfrm>
            <a:off x="357158" y="1000108"/>
            <a:ext cx="8329642" cy="41753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16" name="Содержимое 15"/>
          <p:cNvSpPr>
            <a:spLocks noGrp="1"/>
          </p:cNvSpPr>
          <p:nvPr>
            <p:ph idx="1"/>
          </p:nvPr>
        </p:nvSpPr>
        <p:spPr>
          <a:xfrm flipV="1">
            <a:off x="6732240" y="6126162"/>
            <a:ext cx="1954560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17" name="Управляющая кнопка: назад 16">
            <a:hlinkClick r:id="rId4" action="ppaction://hlinksldjump" highlightClick="1"/>
          </p:cNvPr>
          <p:cNvSpPr/>
          <p:nvPr/>
        </p:nvSpPr>
        <p:spPr>
          <a:xfrm>
            <a:off x="214282" y="2276872"/>
            <a:ext cx="8568952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«На листке сидит, шелковую нитку из себя тянет, тянет и на листок мотает. С перепугу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муравьишка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кувырк с листка и полетел вниз, но что-то сверху – дёрг! И закачался он на шёлковой ниточке: ниточки-то на сучок были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намотаны»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Управляющая кнопка: назад 17">
            <a:hlinkClick r:id="rId5" action="ppaction://hlinksldjump" highlightClick="1"/>
          </p:cNvPr>
          <p:cNvSpPr/>
          <p:nvPr/>
        </p:nvSpPr>
        <p:spPr>
          <a:xfrm>
            <a:off x="251520" y="3501008"/>
            <a:ext cx="8640960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«Один крошечный Жучок идёт себе по земле и никуда не прячется. Догнал его Щенок, хотел схватить, а Жучок остановился, да как пальнёт в него липкой едкой струйкой – прямо в нос попал!»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9" name="Управляющая кнопка: назад 18">
            <a:hlinkClick r:id="rId6" action="ppaction://hlinksldjump" highlightClick="1"/>
          </p:cNvPr>
          <p:cNvSpPr/>
          <p:nvPr/>
        </p:nvSpPr>
        <p:spPr>
          <a:xfrm>
            <a:off x="251520" y="4653136"/>
            <a:ext cx="8640960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 Поднял длинный клюв, застучал, затрещал одной его половинкой о другую, — то тише, то громче, то реже, то чаще: трещотка трещит деревянная, да и только!»</a:t>
            </a:r>
            <a:r>
              <a:rPr lang="ru-RU" dirty="0" smtClean="0"/>
              <a:t> 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Управляющая кнопка: назад 19">
            <a:hlinkClick r:id="rId7" action="ppaction://hlinksldjump" highlightClick="1"/>
          </p:cNvPr>
          <p:cNvSpPr/>
          <p:nvPr/>
        </p:nvSpPr>
        <p:spPr>
          <a:xfrm>
            <a:off x="251520" y="5815584"/>
            <a:ext cx="8712968" cy="1042416"/>
          </a:xfrm>
          <a:prstGeom prst="actionButtonBackPrevious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«Гнездо … помещалось среди ржи, в углублении между двумя кочками. На гнезде, распушив перья, сидела …»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58204" cy="1052736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Паук – </a:t>
            </a:r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сенокосец</a:t>
            </a:r>
            <a:endParaRPr lang="ru-RU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69634" name="Picture 2" descr="&amp;Pcy;&amp;acy;&amp;ucy;&amp;kcy;-&amp;scy;&amp;iecy;&amp;ncy;&amp;ocy;&amp;kcy;&amp;ocy;&amp;scy;&amp;iecy;&amp;tscy;"/>
          <p:cNvPicPr>
            <a:picLocks noChangeAspect="1" noChangeArrowheads="1"/>
          </p:cNvPicPr>
          <p:nvPr/>
        </p:nvPicPr>
        <p:blipFill>
          <a:blip r:embed="rId2" cstate="print"/>
          <a:srcRect l="12193" t="19551" r="7330" b="8760"/>
          <a:stretch>
            <a:fillRect/>
          </a:stretch>
        </p:blipFill>
        <p:spPr bwMode="auto">
          <a:xfrm>
            <a:off x="1714480" y="1357298"/>
            <a:ext cx="5724635" cy="3816424"/>
          </a:xfrm>
          <a:prstGeom prst="rect">
            <a:avLst/>
          </a:prstGeom>
          <a:noFill/>
        </p:spPr>
      </p:pic>
      <p:sp>
        <p:nvSpPr>
          <p:cNvPr id="8" name="Управляющая кнопка: назад 7">
            <a:hlinkClick r:id="rId3" action="ppaction://hlinksldjump" highlightClick="1"/>
          </p:cNvPr>
          <p:cNvSpPr/>
          <p:nvPr/>
        </p:nvSpPr>
        <p:spPr>
          <a:xfrm>
            <a:off x="179512" y="5815584"/>
            <a:ext cx="3456384" cy="85377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dirty="0" smtClean="0"/>
              <a:t>А знаете ли вы, как называется </a:t>
            </a:r>
            <a:r>
              <a:rPr lang="ru-RU" dirty="0" smtClean="0"/>
              <a:t>эта сказка?</a:t>
            </a:r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071934" y="5857892"/>
            <a:ext cx="45005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srgbClr val="C0504D">
                    <a:lumMod val="50000"/>
                  </a:srgbClr>
                </a:solidFill>
                <a:latin typeface="Comic Sans MS" pitchFamily="66" charset="0"/>
              </a:rPr>
              <a:t>Чтобы узнать правильный ответ, щёлкните по вопросу.</a:t>
            </a:r>
            <a:endParaRPr lang="ru-RU" dirty="0">
              <a:solidFill>
                <a:srgbClr val="C0504D">
                  <a:lumMod val="50000"/>
                </a:srgb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274638"/>
            <a:ext cx="5698976" cy="1143000"/>
          </a:xfrm>
        </p:spPr>
        <p:txBody>
          <a:bodyPr>
            <a:noAutofit/>
          </a:bodyPr>
          <a:lstStyle/>
          <a:p>
            <a:r>
              <a:rPr lang="ru-RU" b="1" kern="12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j-lt"/>
                <a:ea typeface="+mj-ea"/>
                <a:cs typeface="+mj-cs"/>
              </a:rPr>
              <a:t>«Как </a:t>
            </a:r>
            <a:r>
              <a:rPr lang="ru-RU" b="1" kern="1200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j-lt"/>
                <a:ea typeface="+mj-ea"/>
                <a:cs typeface="+mj-cs"/>
              </a:rPr>
              <a:t>муравьишка</a:t>
            </a:r>
            <a:r>
              <a:rPr lang="ru-RU" b="1" kern="12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j-lt"/>
                <a:ea typeface="+mj-ea"/>
                <a:cs typeface="+mj-cs"/>
              </a:rPr>
              <a:t> домой спешил»</a:t>
            </a:r>
            <a:endParaRPr lang="ru-RU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0" y="214290"/>
            <a:ext cx="273630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Вернуться к выбору вопроса викторины</a:t>
            </a:r>
            <a:endParaRPr lang="ru-RU" sz="2000" b="1" dirty="0"/>
          </a:p>
        </p:txBody>
      </p:sp>
      <p:pic>
        <p:nvPicPr>
          <p:cNvPr id="68612" name="Picture 4" descr="http://www.kidmart.ru/files/images/product/03/039b813f-0ebc-4839-ae5d-2c20a60dd4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428736"/>
            <a:ext cx="4176464" cy="51923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186766" cy="1142984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66FF3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Лягушки </a:t>
            </a:r>
            <a:endParaRPr lang="ru-RU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66FF3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Управляющая кнопка: назад 6">
            <a:hlinkClick r:id="rId2" action="ppaction://hlinksldjump" highlightClick="1"/>
          </p:cNvPr>
          <p:cNvSpPr/>
          <p:nvPr/>
        </p:nvSpPr>
        <p:spPr>
          <a:xfrm>
            <a:off x="323528" y="5589240"/>
            <a:ext cx="2880320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dirty="0" smtClean="0"/>
              <a:t>А знаете ли вы, как называется </a:t>
            </a:r>
            <a:r>
              <a:rPr lang="ru-RU" dirty="0" smtClean="0"/>
              <a:t>эта сказка?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786182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dirty="0" smtClean="0">
                <a:solidFill>
                  <a:srgbClr val="C0504D">
                    <a:lumMod val="50000"/>
                  </a:srgbClr>
                </a:solidFill>
                <a:latin typeface="Comic Sans MS" pitchFamily="66" charset="0"/>
              </a:rPr>
              <a:t>Чтобы узнать правильный ответ, щёлкните по вопросу.</a:t>
            </a:r>
            <a:endParaRPr lang="ru-RU" dirty="0">
              <a:solidFill>
                <a:srgbClr val="C0504D">
                  <a:lumMod val="50000"/>
                </a:srgbClr>
              </a:solidFill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1000108"/>
            <a:ext cx="4786326" cy="4403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274638"/>
            <a:ext cx="5842992" cy="1143000"/>
          </a:xfrm>
        </p:spPr>
        <p:txBody>
          <a:bodyPr/>
          <a:lstStyle/>
          <a:p>
            <a:r>
              <a:rPr lang="ru-RU" sz="4400" b="1" kern="1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«Кто чем поёт?»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38638" y="116632"/>
            <a:ext cx="273630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Вернуться к выбору вопроса викторины</a:t>
            </a:r>
            <a:endParaRPr lang="ru-RU" sz="2000" b="1" dirty="0"/>
          </a:p>
        </p:txBody>
      </p:sp>
      <p:pic>
        <p:nvPicPr>
          <p:cNvPr id="66562" name="Picture 2" descr="http://royallib.ru/data/images/7/cover_75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268760"/>
            <a:ext cx="4010025" cy="53149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>
            <a:hlinkClick r:id="rId2" action="ppaction://hlinksldjump"/>
          </p:cNvPr>
          <p:cNvSpPr>
            <a:spLocks noGrp="1"/>
          </p:cNvSpPr>
          <p:nvPr>
            <p:ph idx="1"/>
          </p:nvPr>
        </p:nvSpPr>
        <p:spPr>
          <a:xfrm>
            <a:off x="500034" y="5715016"/>
            <a:ext cx="2714644" cy="89696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>
              <a:buNone/>
            </a:pPr>
            <a:r>
              <a:rPr lang="ru-RU" sz="2800" dirty="0" smtClean="0">
                <a:hlinkClick r:id="rId3" action="ppaction://hlinksldjump"/>
              </a:rPr>
              <a:t>А знаете ли вы, как называется </a:t>
            </a:r>
            <a:r>
              <a:rPr lang="ru-RU" sz="2800" dirty="0" smtClean="0">
                <a:hlinkClick r:id="rId3" action="ppaction://hlinksldjump"/>
              </a:rPr>
              <a:t>этот рассказ?</a:t>
            </a:r>
            <a:endParaRPr lang="ru-RU" sz="2800" dirty="0">
              <a:hlinkClick r:id="rId3" action="ppaction://hlinksldjump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329642" cy="1071546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Гусеница 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64514" name="Picture 2" descr="http://auto.ur.ru/img/books_covers/1003856500.jpg"/>
          <p:cNvPicPr>
            <a:picLocks noChangeAspect="1" noChangeArrowheads="1"/>
          </p:cNvPicPr>
          <p:nvPr/>
        </p:nvPicPr>
        <p:blipFill>
          <a:blip r:embed="rId4" cstate="print"/>
          <a:srcRect l="25598" t="40645" b="3922"/>
          <a:stretch>
            <a:fillRect/>
          </a:stretch>
        </p:blipFill>
        <p:spPr bwMode="auto">
          <a:xfrm>
            <a:off x="2214546" y="1071546"/>
            <a:ext cx="4680520" cy="439248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857620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dirty="0" smtClean="0">
                <a:solidFill>
                  <a:srgbClr val="C0504D">
                    <a:lumMod val="50000"/>
                  </a:srgbClr>
                </a:solidFill>
                <a:latin typeface="Comic Sans MS" pitchFamily="66" charset="0"/>
              </a:rPr>
              <a:t>Чтобы узнать правильный ответ, щёлкните по вопросу.</a:t>
            </a:r>
            <a:endParaRPr lang="ru-RU" dirty="0">
              <a:solidFill>
                <a:srgbClr val="C0504D">
                  <a:lumMod val="50000"/>
                </a:srgb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332656"/>
            <a:ext cx="6372200" cy="1143000"/>
          </a:xfrm>
        </p:spPr>
        <p:txBody>
          <a:bodyPr>
            <a:noAutofit/>
          </a:bodyPr>
          <a:lstStyle/>
          <a:p>
            <a:r>
              <a:rPr lang="ru-RU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«Как </a:t>
            </a:r>
            <a:r>
              <a:rPr lang="ru-RU" b="1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муравьишка</a:t>
            </a:r>
            <a:r>
              <a:rPr lang="ru-RU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домой спешил»</a:t>
            </a:r>
            <a:endParaRPr lang="ru-RU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38638" y="116632"/>
            <a:ext cx="273630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Вернуться к выбору вопроса викторины</a:t>
            </a:r>
            <a:endParaRPr lang="ru-RU" sz="2000" b="1" dirty="0"/>
          </a:p>
        </p:txBody>
      </p:sp>
      <p:pic>
        <p:nvPicPr>
          <p:cNvPr id="65538" name="Picture 2" descr="http://saitknig.ru/uploads/posts/2012-10/1349188166_1aa30147-993b-438a-b9b2-83c80e94502c.jpg"/>
          <p:cNvPicPr>
            <a:picLocks noChangeAspect="1" noChangeArrowheads="1"/>
          </p:cNvPicPr>
          <p:nvPr/>
        </p:nvPicPr>
        <p:blipFill>
          <a:blip r:embed="rId3" cstate="print"/>
          <a:srcRect b="10858"/>
          <a:stretch>
            <a:fillRect/>
          </a:stretch>
        </p:blipFill>
        <p:spPr bwMode="auto">
          <a:xfrm>
            <a:off x="2483768" y="1844824"/>
            <a:ext cx="4062046" cy="475252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274638"/>
            <a:ext cx="5050904" cy="1066130"/>
          </a:xfrm>
        </p:spPr>
        <p:txBody>
          <a:bodyPr>
            <a:normAutofit/>
          </a:bodyPr>
          <a:lstStyle/>
          <a:p>
            <a:pPr algn="l"/>
            <a:r>
              <a:rPr lang="ru-RU" sz="6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Жук-бомбардир</a:t>
            </a:r>
            <a:endParaRPr lang="ru-RU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5" name="Текст 4"/>
          <p:cNvSpPr>
            <a:spLocks noGrp="1"/>
          </p:cNvSpPr>
          <p:nvPr>
            <p:ph idx="1"/>
          </p:nvPr>
        </p:nvSpPr>
        <p:spPr>
          <a:xfrm>
            <a:off x="4283968" y="1340768"/>
            <a:ext cx="4680520" cy="4785395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5733256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>
                <a:solidFill>
                  <a:srgbClr val="C0504D">
                    <a:lumMod val="50000"/>
                  </a:srgbClr>
                </a:solidFill>
                <a:latin typeface="Comic Sans MS" pitchFamily="66" charset="0"/>
              </a:rPr>
              <a:t>Чтобы узнать правильный ответ, щёлкните по вопросу.</a:t>
            </a:r>
          </a:p>
        </p:txBody>
      </p:sp>
      <p:sp>
        <p:nvSpPr>
          <p:cNvPr id="10" name="Прямоугольник 9">
            <a:hlinkClick r:id="rId2" action="ppaction://hlinksldjump"/>
          </p:cNvPr>
          <p:cNvSpPr/>
          <p:nvPr/>
        </p:nvSpPr>
        <p:spPr>
          <a:xfrm>
            <a:off x="5436096" y="5733256"/>
            <a:ext cx="3474132" cy="910454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000" b="1" dirty="0" smtClean="0"/>
              <a:t>А знаете ли вы, как называется  </a:t>
            </a:r>
            <a:r>
              <a:rPr lang="ru-RU" sz="2000" b="1" dirty="0" smtClean="0"/>
              <a:t>этот рассказ?</a:t>
            </a:r>
            <a:endParaRPr lang="ru-RU" sz="2000" b="1" dirty="0"/>
          </a:p>
        </p:txBody>
      </p:sp>
      <p:sp>
        <p:nvSpPr>
          <p:cNvPr id="11" name="Стрелка влево 10">
            <a:hlinkClick r:id="rId3" action="ppaction://hlinksldjump"/>
          </p:cNvPr>
          <p:cNvSpPr/>
          <p:nvPr/>
        </p:nvSpPr>
        <p:spPr>
          <a:xfrm>
            <a:off x="38638" y="116632"/>
            <a:ext cx="273630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Вернуться к выбору вопроса викторины</a:t>
            </a:r>
            <a:endParaRPr lang="ru-RU" sz="2000" b="1" dirty="0"/>
          </a:p>
        </p:txBody>
      </p:sp>
      <p:pic>
        <p:nvPicPr>
          <p:cNvPr id="60418" name="Picture 2" descr="http://auto.ur.ru/img/books_covers/1003856500.jpg"/>
          <p:cNvPicPr>
            <a:picLocks noChangeAspect="1" noChangeArrowheads="1"/>
          </p:cNvPicPr>
          <p:nvPr/>
        </p:nvPicPr>
        <p:blipFill>
          <a:blip r:embed="rId4" cstate="print"/>
          <a:srcRect l="22185" t="55548" r="45391" b="24130"/>
          <a:stretch>
            <a:fillRect/>
          </a:stretch>
        </p:blipFill>
        <p:spPr bwMode="auto">
          <a:xfrm>
            <a:off x="2195736" y="1484784"/>
            <a:ext cx="4824536" cy="38088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44891607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274638"/>
            <a:ext cx="5482952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«Первая охота»</a:t>
            </a:r>
            <a:endParaRPr lang="ru-RU" b="1" spc="50" dirty="0">
              <a:ln w="11430">
                <a:solidFill>
                  <a:srgbClr val="C00000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38638" y="116632"/>
            <a:ext cx="273630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Вернуться к выбору вопроса викторины</a:t>
            </a:r>
            <a:endParaRPr lang="ru-RU" sz="2000" b="1" dirty="0"/>
          </a:p>
        </p:txBody>
      </p:sp>
      <p:pic>
        <p:nvPicPr>
          <p:cNvPr id="59394" name="Picture 2" descr="http://s019.radikal.ru/i602/1206/0a/b3d27e790ea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340768"/>
            <a:ext cx="4181475" cy="53149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274638"/>
            <a:ext cx="3826768" cy="1143000"/>
          </a:xfrm>
        </p:spPr>
        <p:txBody>
          <a:bodyPr>
            <a:normAutofit/>
          </a:bodyPr>
          <a:lstStyle/>
          <a:p>
            <a:pPr algn="l"/>
            <a:r>
              <a:rPr lang="ru-RU" sz="6000" b="1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Аист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Текст 4"/>
          <p:cNvSpPr>
            <a:spLocks noGrp="1"/>
          </p:cNvSpPr>
          <p:nvPr>
            <p:ph idx="1"/>
          </p:nvPr>
        </p:nvSpPr>
        <p:spPr>
          <a:xfrm>
            <a:off x="4283968" y="1340768"/>
            <a:ext cx="4680520" cy="4785395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5661248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000" dirty="0">
                <a:solidFill>
                  <a:srgbClr val="C0504D">
                    <a:lumMod val="50000"/>
                  </a:srgbClr>
                </a:solidFill>
                <a:latin typeface="Comic Sans MS" pitchFamily="66" charset="0"/>
              </a:rPr>
              <a:t>Чтобы узнать правильный ответ, щёлкните по вопросу.</a:t>
            </a:r>
          </a:p>
        </p:txBody>
      </p:sp>
      <p:sp>
        <p:nvSpPr>
          <p:cNvPr id="10" name="Прямоугольник 9">
            <a:hlinkClick r:id="rId2" action="ppaction://hlinksldjump"/>
          </p:cNvPr>
          <p:cNvSpPr/>
          <p:nvPr/>
        </p:nvSpPr>
        <p:spPr>
          <a:xfrm>
            <a:off x="5868144" y="5589240"/>
            <a:ext cx="3131840" cy="79208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000" dirty="0" smtClean="0"/>
              <a:t>А знаете ли вы, как называется </a:t>
            </a:r>
            <a:r>
              <a:rPr lang="ru-RU" sz="2000" dirty="0" smtClean="0"/>
              <a:t>эта сказка?</a:t>
            </a:r>
            <a:endParaRPr lang="ru-RU" sz="2000" dirty="0"/>
          </a:p>
        </p:txBody>
      </p:sp>
      <p:sp>
        <p:nvSpPr>
          <p:cNvPr id="11" name="Стрелка влево 10">
            <a:hlinkClick r:id="rId3" action="ppaction://hlinksldjump"/>
          </p:cNvPr>
          <p:cNvSpPr/>
          <p:nvPr/>
        </p:nvSpPr>
        <p:spPr>
          <a:xfrm>
            <a:off x="38638" y="116632"/>
            <a:ext cx="273630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 Вернуться к выбору вопроса</a:t>
            </a:r>
            <a:endParaRPr lang="ru-RU" sz="2000" b="1" dirty="0"/>
          </a:p>
        </p:txBody>
      </p:sp>
      <p:pic>
        <p:nvPicPr>
          <p:cNvPr id="61442" name="Picture 2" descr="http://www.pinkland.ru/test/kniga/Charushin/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340768"/>
            <a:ext cx="3126663" cy="3960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44891607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7904" y="274638"/>
            <a:ext cx="4978896" cy="1143000"/>
          </a:xfrm>
        </p:spPr>
        <p:txBody>
          <a:bodyPr/>
          <a:lstStyle/>
          <a:p>
            <a:r>
              <a:rPr lang="ru-RU" sz="4400" b="1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rPr>
              <a:t>«Кто чем поёт»</a:t>
            </a:r>
            <a:endParaRPr lang="ru-RU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38638" y="116632"/>
            <a:ext cx="273630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Вернуться к выбору вопроса викторины</a:t>
            </a:r>
            <a:endParaRPr lang="ru-RU" sz="2000" b="1" dirty="0"/>
          </a:p>
        </p:txBody>
      </p:sp>
      <p:pic>
        <p:nvPicPr>
          <p:cNvPr id="58370" name="Picture 2" descr="http://www.wwww4.com/w3724/690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340768"/>
            <a:ext cx="3876675" cy="53149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58204" cy="1714488"/>
          </a:xfrm>
        </p:spPr>
        <p:txBody>
          <a:bodyPr>
            <a:normAutofit fontScale="90000"/>
          </a:bodyPr>
          <a:lstStyle/>
          <a:p>
            <a:pPr rtl="0" eaLnBrk="1" latinLnBrk="0" hangingPunct="1"/>
            <a:r>
              <a:rPr lang="ru-RU" sz="6000" b="1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ru-RU" sz="4400" b="1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rPr>
              <a:t>Куропатка </a:t>
            </a:r>
            <a:endParaRPr lang="ru-RU" sz="60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rtl="0" eaLnBrk="1" latinLnBrk="0" hangingPunct="1"/>
            <a:r>
              <a:rPr lang="ru-RU" sz="4400" b="1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rPr>
              <a:t>Оранжевое Горлышко</a:t>
            </a:r>
          </a:p>
          <a:p>
            <a:pPr algn="l"/>
            <a:r>
              <a:rPr lang="ru-RU" sz="6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lang="ru-RU" sz="6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Текст 4"/>
          <p:cNvSpPr>
            <a:spLocks noGrp="1"/>
          </p:cNvSpPr>
          <p:nvPr>
            <p:ph idx="1"/>
          </p:nvPr>
        </p:nvSpPr>
        <p:spPr>
          <a:xfrm>
            <a:off x="4283968" y="1340768"/>
            <a:ext cx="4680520" cy="4785395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5429264"/>
            <a:ext cx="39290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>
                <a:solidFill>
                  <a:srgbClr val="C0504D">
                    <a:lumMod val="50000"/>
                  </a:srgbClr>
                </a:solidFill>
                <a:latin typeface="Comic Sans MS" pitchFamily="66" charset="0"/>
              </a:rPr>
              <a:t>Чтобы узнать правильный ответ, щёлкните по вопросу.</a:t>
            </a:r>
          </a:p>
        </p:txBody>
      </p:sp>
      <p:sp>
        <p:nvSpPr>
          <p:cNvPr id="10" name="Прямоугольник 9">
            <a:hlinkClick r:id="rId2" action="ppaction://hlinksldjump"/>
          </p:cNvPr>
          <p:cNvSpPr/>
          <p:nvPr/>
        </p:nvSpPr>
        <p:spPr>
          <a:xfrm>
            <a:off x="5286380" y="5376895"/>
            <a:ext cx="3551840" cy="71272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000" dirty="0" smtClean="0"/>
              <a:t>А знаете ли вы, как называется </a:t>
            </a:r>
            <a:r>
              <a:rPr lang="ru-RU" sz="2000" dirty="0" smtClean="0"/>
              <a:t>эта сказка?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143240" y="285728"/>
            <a:ext cx="564360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1643050"/>
            <a:ext cx="4500594" cy="3375446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744891607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274638"/>
            <a:ext cx="5770984" cy="1143000"/>
          </a:xfrm>
        </p:spPr>
        <p:txBody>
          <a:bodyPr/>
          <a:lstStyle/>
          <a:p>
            <a:r>
              <a:rPr lang="ru-RU" sz="4400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4400" b="1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rPr>
              <a:t>Сказки - </a:t>
            </a:r>
            <a:r>
              <a:rPr lang="ru-RU" sz="4400" b="1" kern="1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rPr>
              <a:t>несказки</a:t>
            </a:r>
            <a:endParaRPr lang="ru-RU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38638" y="116632"/>
            <a:ext cx="273630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Вернуться к выбору вопроса викторины</a:t>
            </a:r>
            <a:endParaRPr lang="ru-RU" sz="2000" b="1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t="31417" r="39359"/>
          <a:stretch>
            <a:fillRect/>
          </a:stretch>
        </p:blipFill>
        <p:spPr bwMode="auto">
          <a:xfrm rot="10800000">
            <a:off x="2571736" y="1285860"/>
            <a:ext cx="3357586" cy="5220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ОТВЕТЬ НА ВОПРОСЫ</a:t>
            </a:r>
            <a:b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ВИКТОРИНЫ: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>
            <a:hlinkClick r:id="rId2" action="ppaction://hlinksldjump"/>
          </p:cNvPr>
          <p:cNvSpPr/>
          <p:nvPr/>
        </p:nvSpPr>
        <p:spPr>
          <a:xfrm>
            <a:off x="571472" y="2571744"/>
            <a:ext cx="3397859" cy="76556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 что похож домик Иволги</a:t>
            </a:r>
            <a:r>
              <a:rPr lang="ru-RU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? </a:t>
            </a:r>
            <a:endParaRPr lang="ru-RU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Прямоугольник 15">
            <a:hlinkClick r:id="rId3" action="ppaction://hlinksldjump"/>
          </p:cNvPr>
          <p:cNvSpPr/>
          <p:nvPr/>
        </p:nvSpPr>
        <p:spPr>
          <a:xfrm>
            <a:off x="642910" y="1500174"/>
            <a:ext cx="3326421" cy="79208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Какая книга у Бианки стала самой знаменитой?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Управляющая кнопка: настраиваемая 14">
            <a:hlinkClick r:id="rId4" action="ppaction://hlinksldjump" highlightClick="1"/>
          </p:cNvPr>
          <p:cNvSpPr/>
          <p:nvPr/>
        </p:nvSpPr>
        <p:spPr>
          <a:xfrm>
            <a:off x="4786314" y="1500174"/>
            <a:ext cx="3286148" cy="785818"/>
          </a:xfrm>
          <a:prstGeom prst="actionButtonBlank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 кого отрастает утраченная часть тела? 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Управляющая кнопка: настраиваемая 17">
            <a:hlinkClick r:id="rId5" action="ppaction://hlinksldjump" highlightClick="1"/>
          </p:cNvPr>
          <p:cNvSpPr/>
          <p:nvPr/>
        </p:nvSpPr>
        <p:spPr>
          <a:xfrm>
            <a:off x="642910" y="3571876"/>
            <a:ext cx="3357586" cy="857256"/>
          </a:xfrm>
          <a:prstGeom prst="actionButtonBlank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Вьёт ли гнездо Козодой? 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9" name="Управляющая кнопка: настраиваемая 18">
            <a:hlinkClick r:id="rId6" action="ppaction://hlinksldjump" highlightClick="1"/>
          </p:cNvPr>
          <p:cNvSpPr/>
          <p:nvPr/>
        </p:nvSpPr>
        <p:spPr>
          <a:xfrm>
            <a:off x="714348" y="4643446"/>
            <a:ext cx="3357586" cy="857256"/>
          </a:xfrm>
          <a:prstGeom prst="actionButtonBlank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Как называется птица, которая, защищаясь от врага, извивается и шипит как змея?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0" name="Управляющая кнопка: настраиваемая 19">
            <a:hlinkClick r:id="rId7" action="ppaction://hlinksldjump" highlightClick="1"/>
          </p:cNvPr>
          <p:cNvSpPr/>
          <p:nvPr/>
        </p:nvSpPr>
        <p:spPr>
          <a:xfrm>
            <a:off x="4786314" y="2571744"/>
            <a:ext cx="3286148" cy="785818"/>
          </a:xfrm>
          <a:prstGeom prst="actionButtonBlank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Почему нельзя трогать руками яйца в гнёздах? 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Управляющая кнопка: настраиваемая 20">
            <a:hlinkClick r:id="rId8" action="ppaction://hlinksldjump" highlightClick="1"/>
          </p:cNvPr>
          <p:cNvSpPr/>
          <p:nvPr/>
        </p:nvSpPr>
        <p:spPr>
          <a:xfrm>
            <a:off x="4786314" y="3571876"/>
            <a:ext cx="3286148" cy="857256"/>
          </a:xfrm>
          <a:prstGeom prst="actionButtonBlank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Для чего клесту клюв крестом?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2" name="Управляющая кнопка: настраиваемая 21">
            <a:hlinkClick r:id="rId9" action="ppaction://hlinksldjump" highlightClick="1"/>
          </p:cNvPr>
          <p:cNvSpPr/>
          <p:nvPr/>
        </p:nvSpPr>
        <p:spPr>
          <a:xfrm>
            <a:off x="4786314" y="4643446"/>
            <a:ext cx="3143272" cy="857256"/>
          </a:xfrm>
          <a:prstGeom prst="actionButtonBlank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Гнездо какой птицы похоже на варежку? 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3" name="Управляющая кнопка: настраиваемая 22">
            <a:hlinkClick r:id="rId10" action="ppaction://hlinksldjump" highlightClick="1"/>
          </p:cNvPr>
          <p:cNvSpPr/>
          <p:nvPr/>
        </p:nvSpPr>
        <p:spPr>
          <a:xfrm>
            <a:off x="3000364" y="5786454"/>
            <a:ext cx="3429024" cy="785818"/>
          </a:xfrm>
          <a:prstGeom prst="actionButtonBlank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Кого так называли «Мудрец с душою ребенка»  ?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8853713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273050"/>
            <a:ext cx="5760640" cy="779686"/>
          </a:xfrm>
        </p:spPr>
        <p:txBody>
          <a:bodyPr>
            <a:noAutofit/>
          </a:bodyPr>
          <a:lstStyle/>
          <a:p>
            <a:pPr algn="r"/>
            <a:r>
              <a:rPr lang="ru-RU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«Лесная газета» </a:t>
            </a:r>
            <a:endParaRPr lang="ru-RU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539552" y="1052736"/>
            <a:ext cx="4474840" cy="57606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9" name="Стрелка влево 8">
            <a:hlinkClick r:id="rId2" action="ppaction://hlinksldjump"/>
          </p:cNvPr>
          <p:cNvSpPr/>
          <p:nvPr/>
        </p:nvSpPr>
        <p:spPr>
          <a:xfrm>
            <a:off x="38638" y="116632"/>
            <a:ext cx="273630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Вернуться к выбору вопроса викторины </a:t>
            </a:r>
            <a:endParaRPr lang="ru-RU" sz="2000" b="1" dirty="0"/>
          </a:p>
        </p:txBody>
      </p:sp>
      <p:pic>
        <p:nvPicPr>
          <p:cNvPr id="39938" name="Picture 2" descr="http://www.bookin.org.ru/book/10665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268760"/>
            <a:ext cx="3457241" cy="53285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09996665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177322"/>
            <a:ext cx="6120680" cy="1307461"/>
          </a:xfrm>
        </p:spPr>
        <p:txBody>
          <a:bodyPr>
            <a:noAutofit/>
          </a:bodyPr>
          <a:lstStyle/>
          <a:p>
            <a:pPr algn="ctr"/>
            <a:r>
              <a:rPr lang="ru-RU" sz="4400" b="0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rPr>
              <a:t>На лёгкую плетёную корзиночку</a:t>
            </a:r>
            <a:r>
              <a:rPr lang="ru-RU" sz="44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lang="ru-RU" sz="4400" b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48064" y="1997839"/>
            <a:ext cx="3528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7" name="Стрелка влево 6">
            <a:hlinkClick r:id="rId2" action="ppaction://hlinksldjump"/>
          </p:cNvPr>
          <p:cNvSpPr/>
          <p:nvPr/>
        </p:nvSpPr>
        <p:spPr>
          <a:xfrm>
            <a:off x="38638" y="116632"/>
            <a:ext cx="273630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Вернуться к выбору вопроса викторины </a:t>
            </a:r>
            <a:endParaRPr lang="ru-RU" sz="2000" b="1" dirty="0"/>
          </a:p>
        </p:txBody>
      </p:sp>
      <p:pic>
        <p:nvPicPr>
          <p:cNvPr id="38914" name="Picture 2" descr="http://moikompas.ru/img/compas/2008-10-12/stories_about_nature/15272426.jpg"/>
          <p:cNvPicPr>
            <a:picLocks noChangeAspect="1" noChangeArrowheads="1"/>
          </p:cNvPicPr>
          <p:nvPr/>
        </p:nvPicPr>
        <p:blipFill>
          <a:blip r:embed="rId3" cstate="print"/>
          <a:srcRect b="42922"/>
          <a:stretch>
            <a:fillRect/>
          </a:stretch>
        </p:blipFill>
        <p:spPr bwMode="auto">
          <a:xfrm>
            <a:off x="1643042" y="1857364"/>
            <a:ext cx="5756849" cy="4464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556877011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987824" y="274638"/>
            <a:ext cx="5698976" cy="1143000"/>
          </a:xfrm>
        </p:spPr>
        <p:txBody>
          <a:bodyPr>
            <a:no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Не вьёт, а высиживает яйца прямо на земле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0" y="0"/>
            <a:ext cx="273630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Вернуться к выбору вопроса  викторины </a:t>
            </a:r>
            <a:endParaRPr lang="ru-RU" sz="2000" b="1" dirty="0"/>
          </a:p>
        </p:txBody>
      </p:sp>
      <p:pic>
        <p:nvPicPr>
          <p:cNvPr id="36866" name="Picture 2" descr="http://www.biokids.umich.edu/files/15419/pcd4614_062_mediu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772816"/>
            <a:ext cx="6908565" cy="41764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221597948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9952" y="274638"/>
            <a:ext cx="4546848" cy="994122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Вертишейка                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Текст 4"/>
          <p:cNvSpPr>
            <a:spLocks noGrp="1"/>
          </p:cNvSpPr>
          <p:nvPr>
            <p:ph idx="1"/>
          </p:nvPr>
        </p:nvSpPr>
        <p:spPr>
          <a:xfrm>
            <a:off x="4283968" y="1340768"/>
            <a:ext cx="4680520" cy="4785395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55976" y="375216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000" dirty="0" smtClean="0">
                <a:solidFill>
                  <a:srgbClr val="C0504D">
                    <a:lumMod val="50000"/>
                  </a:srgbClr>
                </a:solidFill>
                <a:latin typeface="Comic Sans MS" pitchFamily="66" charset="0"/>
              </a:rPr>
              <a:t> </a:t>
            </a:r>
            <a:endParaRPr lang="ru-RU" sz="2000" dirty="0">
              <a:solidFill>
                <a:srgbClr val="C0504D">
                  <a:lumMod val="50000"/>
                </a:srgbClr>
              </a:solidFill>
              <a:latin typeface="Comic Sans MS" pitchFamily="66" charset="0"/>
            </a:endParaRPr>
          </a:p>
        </p:txBody>
      </p:sp>
      <p:sp>
        <p:nvSpPr>
          <p:cNvPr id="11" name="Стрелка влево 10">
            <a:hlinkClick r:id="rId2" action="ppaction://hlinksldjump"/>
          </p:cNvPr>
          <p:cNvSpPr/>
          <p:nvPr/>
        </p:nvSpPr>
        <p:spPr>
          <a:xfrm>
            <a:off x="38638" y="116632"/>
            <a:ext cx="273630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Вернуться к выбору вопроса  викторины</a:t>
            </a:r>
            <a:endParaRPr lang="ru-RU" sz="2000" b="1" dirty="0"/>
          </a:p>
        </p:txBody>
      </p:sp>
      <p:pic>
        <p:nvPicPr>
          <p:cNvPr id="35842" name="Picture 2" descr="http://casacuperusi.files.wordpress.com/2011/04/capintortu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484784"/>
            <a:ext cx="6667500" cy="45243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44891607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4" y="274638"/>
            <a:ext cx="5256584" cy="778098"/>
          </a:xfrm>
        </p:spPr>
        <p:txBody>
          <a:bodyPr>
            <a:noAutofit/>
          </a:bodyPr>
          <a:lstStyle/>
          <a:p>
            <a:pPr algn="l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 ящерицы, у рака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068960"/>
            <a:ext cx="3466728" cy="305720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200" dirty="0" smtClean="0"/>
              <a:t> </a:t>
            </a:r>
          </a:p>
        </p:txBody>
      </p:sp>
      <p:sp>
        <p:nvSpPr>
          <p:cNvPr id="7" name="Стрелка влево 6">
            <a:hlinkClick r:id="rId2" action="ppaction://hlinksldjump"/>
          </p:cNvPr>
          <p:cNvSpPr/>
          <p:nvPr/>
        </p:nvSpPr>
        <p:spPr>
          <a:xfrm>
            <a:off x="38638" y="116632"/>
            <a:ext cx="273630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Вернуться к выбору вопроса викторины </a:t>
            </a:r>
            <a:endParaRPr lang="ru-RU" sz="2000" b="1" dirty="0"/>
          </a:p>
        </p:txBody>
      </p:sp>
      <p:pic>
        <p:nvPicPr>
          <p:cNvPr id="34818" name="Picture 2" descr="http://h8.img.mediacache.rugion.ru/_i/forum/files/10/33/14/10331426_0picture922_13375986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340768"/>
            <a:ext cx="6477000" cy="4933950"/>
          </a:xfrm>
          <a:prstGeom prst="rect">
            <a:avLst/>
          </a:prstGeom>
          <a:noFill/>
        </p:spPr>
      </p:pic>
      <p:pic>
        <p:nvPicPr>
          <p:cNvPr id="34820" name="Picture 4" descr="http://s47.radikal.ru/i118/1001/37/d8fc716d61f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933056"/>
            <a:ext cx="3360016" cy="2664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6052469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928926" y="274638"/>
            <a:ext cx="5757874" cy="1143000"/>
          </a:xfrm>
        </p:spPr>
        <p:txBody>
          <a:bodyPr/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Птица бросает гнездо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Содержимое 6">
            <a:hlinkClick r:id="rId2" action="ppaction://hlinksldjump"/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3000364" cy="136743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buNone/>
            </a:pPr>
            <a:r>
              <a:rPr lang="ru-RU" sz="2000" b="1" dirty="0" smtClean="0"/>
              <a:t>Вернуться к   выбору</a:t>
            </a:r>
          </a:p>
          <a:p>
            <a:pPr algn="ctr">
              <a:buNone/>
            </a:pPr>
            <a:r>
              <a:rPr lang="ru-RU" sz="2000" b="1" dirty="0" smtClean="0"/>
              <a:t>вопроса  викторины</a:t>
            </a:r>
            <a:endParaRPr lang="ru-RU" sz="2000" b="1" dirty="0"/>
          </a:p>
        </p:txBody>
      </p:sp>
      <p:pic>
        <p:nvPicPr>
          <p:cNvPr id="33794" name="Picture 2" descr="http://pticiekb.ucoz.ru/_si/0/s319395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700808"/>
            <a:ext cx="5952661" cy="44644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70942599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274638"/>
            <a:ext cx="5842992" cy="171420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Клест клювом круглый год семечки из шишек вылущивает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0" y="0"/>
            <a:ext cx="3143240" cy="150017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000" b="1" dirty="0" smtClean="0"/>
              <a:t>Вернуться к   выбору вопроса  викторины</a:t>
            </a:r>
            <a:endParaRPr lang="ru-RU" sz="2000" b="1" dirty="0"/>
          </a:p>
        </p:txBody>
      </p:sp>
      <p:pic>
        <p:nvPicPr>
          <p:cNvPr id="56322" name="Picture 2" descr="http://img01.chitalnya.ru/upload2/631/41482889652252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2000240"/>
            <a:ext cx="4746104" cy="466304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274638"/>
            <a:ext cx="6491064" cy="1143000"/>
          </a:xfrm>
        </p:spPr>
        <p:txBody>
          <a:bodyPr/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Синичка — ремез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0" y="188640"/>
            <a:ext cx="273630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Вернуться к выбору вопроса викторины</a:t>
            </a:r>
            <a:endParaRPr lang="ru-RU" sz="2000" b="1" dirty="0"/>
          </a:p>
        </p:txBody>
      </p:sp>
      <p:pic>
        <p:nvPicPr>
          <p:cNvPr id="55300" name="Picture 4" descr="http://s39.radikal.ru/i085/1102/3f/a356c3f878e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196752"/>
            <a:ext cx="3543300" cy="5314951"/>
          </a:xfrm>
          <a:prstGeom prst="rect">
            <a:avLst/>
          </a:prstGeom>
          <a:noFill/>
        </p:spPr>
      </p:pic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214290"/>
            <a:ext cx="6480720" cy="928694"/>
          </a:xfrm>
        </p:spPr>
        <p:txBody>
          <a:bodyPr>
            <a:noAutofit/>
          </a:bodyPr>
          <a:lstStyle/>
          <a:p>
            <a:r>
              <a:rPr lang="ru-RU" sz="1800" b="1" dirty="0" smtClean="0"/>
              <a:t>   «Мудрец с душой ребёнка»  - </a:t>
            </a:r>
            <a:br>
              <a:rPr lang="ru-RU" sz="1800" b="1" dirty="0" smtClean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endParaRPr lang="ru-RU" sz="1800" b="1" dirty="0">
              <a:solidFill>
                <a:schemeClr val="bg1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0" name="Picture 2" descr="http://server.audiopedia.su:8888/staroeradio/images/pics/0023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071678"/>
            <a:ext cx="2160239" cy="279678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357422" y="500042"/>
            <a:ext cx="657228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так называли писателя – натуралиста Виталия Валентиновича Бианки. Он был наделён каким-то особенным отношением ко всему живому. Природа это чувствовала и будто ждала момента, чтобы поделиться с ними сокровенными секретами, потихоньку от других раскрывала свои заветные тайны. В присутствии таких людей самые капризные растения расцветают пышным цветом, а самые пугливые животные забывают про все свои страхи.</a:t>
            </a:r>
            <a:r>
              <a:rPr lang="ru-RU" b="1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ru-RU" b="1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ru-RU" b="1" dirty="0" smtClean="0"/>
              <a:t>Родился Виталий Бианки 12 февраля 1894 года в Петербурге. Отец его был учёным – орнитологом (орнитология – раздел науки, изучающих птиц), работал хранителем коллекций Зоологического музея Академии наук. Именно он привил ему интерес ко всему, «что дышит, цветёт и растёт». Отец Валентин Львович ввёл Виталия в свой мир – </a:t>
            </a:r>
            <a:r>
              <a:rPr lang="ru-RU" b="1" dirty="0" err="1" smtClean="0"/>
              <a:t>мир</a:t>
            </a:r>
            <a:r>
              <a:rPr lang="ru-RU" b="1" dirty="0" smtClean="0"/>
              <a:t> музейных коллекций, диковинных птиц и зверей. Это был удивительный мир, но мёртвый, неподвижный, молчаливый. Мальчик не раз бывал в музее, там за стеклянными витринами замерли животные, привезённые со всего земного шара. Как хотелось маленькому Виталию найти «волшебную палочку», которая могла бы оживить музейных экспонатов.</a:t>
            </a:r>
            <a:br>
              <a:rPr lang="ru-RU" b="1" dirty="0" smtClean="0"/>
            </a:br>
            <a:r>
              <a:rPr lang="ru-RU" b="1" dirty="0" smtClean="0"/>
              <a:t>      Уже став взрослым, В.В.Бианки понял, что такой «волшебной палочкой»,  может быть только слово, только рассказ.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26799931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5818658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Увлекательную викторину</a:t>
            </a:r>
            <a:br>
              <a:rPr lang="ru-RU" sz="5400" b="1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ru-RU" sz="5400" b="1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составили сотрудники ЦГДБ</a:t>
            </a:r>
            <a:br>
              <a:rPr lang="ru-RU" sz="5400" b="1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ru-RU" sz="5400" b="1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им. Н.К. Крупской</a:t>
            </a:r>
            <a:br>
              <a:rPr lang="ru-RU" sz="5400" b="1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/>
            </a:r>
            <a:b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/>
            </a:r>
            <a:b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ru-RU" sz="3600" b="1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БАТАЙСК</a:t>
            </a:r>
            <a:br>
              <a:rPr lang="ru-RU" sz="3600" b="1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ru-RU" sz="3600" b="1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2014</a:t>
            </a:r>
            <a:endParaRPr lang="ru-RU" sz="3600" b="1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rgbClr val="008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Скругленный прямоугольник 2">
            <a:hlinkClick r:id="rId2" action="ppaction://hlinksldjump"/>
          </p:cNvPr>
          <p:cNvSpPr/>
          <p:nvPr/>
        </p:nvSpPr>
        <p:spPr>
          <a:xfrm>
            <a:off x="6948264" y="6165304"/>
            <a:ext cx="2016224" cy="576064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Закончить игру</a:t>
            </a:r>
            <a:endParaRPr lang="ru-RU" sz="2000" b="1" dirty="0"/>
          </a:p>
        </p:txBody>
      </p:sp>
    </p:spTree>
    <p:extLst>
      <p:ext uri="{BB962C8B-B14F-4D97-AF65-F5344CB8AC3E}">
        <p14:creationId xmlns="" xmlns:p14="http://schemas.microsoft.com/office/powerpoint/2010/main" val="2443406924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2067</TotalTime>
  <Words>638</Words>
  <Application>Microsoft Office PowerPoint</Application>
  <PresentationFormat>Экран (4:3)</PresentationFormat>
  <Paragraphs>86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   Презентация по творчеству  ВИТАЛИЯ ВАЛЕНТИНОВИЧА БИАНКИ «Угадай, кто это?»  </vt:lpstr>
      <vt:lpstr> </vt:lpstr>
      <vt:lpstr>Слайд 3</vt:lpstr>
      <vt:lpstr>Паук – сенокосец</vt:lpstr>
      <vt:lpstr>«Как муравьишка домой спешил»</vt:lpstr>
      <vt:lpstr>Лягушки </vt:lpstr>
      <vt:lpstr>«Кто чем поёт?»</vt:lpstr>
      <vt:lpstr>Гусеница </vt:lpstr>
      <vt:lpstr>«Как муравьишка домой спешил»</vt:lpstr>
      <vt:lpstr> Жук-бомбардир</vt:lpstr>
      <vt:lpstr>«Первая охота»</vt:lpstr>
      <vt:lpstr> Аист</vt:lpstr>
      <vt:lpstr>«Кто чем поёт»</vt:lpstr>
      <vt:lpstr>   Куропатка  Оранжевое Горлышко  </vt:lpstr>
      <vt:lpstr> Сказки - несказки</vt:lpstr>
      <vt:lpstr> ОТВЕТЬ НА ВОПРОСЫ ВИКТОРИНЫ:</vt:lpstr>
      <vt:lpstr>«Лесная газета» </vt:lpstr>
      <vt:lpstr>На лёгкую плетёную корзиночку </vt:lpstr>
      <vt:lpstr>Не вьёт, а высиживает яйца прямо на земле</vt:lpstr>
      <vt:lpstr> Вертишейка                </vt:lpstr>
      <vt:lpstr>У ящерицы, у рака</vt:lpstr>
      <vt:lpstr>Птица бросает гнездо</vt:lpstr>
      <vt:lpstr>Клест клювом круглый год семечки из шишек вылущивает</vt:lpstr>
      <vt:lpstr>Синичка — ремез</vt:lpstr>
      <vt:lpstr>   «Мудрец с душой ребёнка»  -   </vt:lpstr>
      <vt:lpstr>Увлекательную викторину составили сотрудники ЦГДБ им. Н.К. Крупской   БАТАЙСК 2014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Весёлые книги весёлых писателей</dc:title>
  <dc:creator>User</dc:creator>
  <cp:lastModifiedBy>bo$$</cp:lastModifiedBy>
  <cp:revision>171</cp:revision>
  <dcterms:created xsi:type="dcterms:W3CDTF">2012-11-17T19:02:58Z</dcterms:created>
  <dcterms:modified xsi:type="dcterms:W3CDTF">2014-04-07T11:42:44Z</dcterms:modified>
</cp:coreProperties>
</file>