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9" r:id="rId3"/>
    <p:sldId id="268" r:id="rId4"/>
    <p:sldId id="263" r:id="rId5"/>
    <p:sldId id="269" r:id="rId6"/>
    <p:sldId id="258" r:id="rId7"/>
    <p:sldId id="264" r:id="rId8"/>
    <p:sldId id="270" r:id="rId9"/>
    <p:sldId id="271" r:id="rId10"/>
    <p:sldId id="272" r:id="rId11"/>
    <p:sldId id="273" r:id="rId12"/>
    <p:sldId id="274" r:id="rId13"/>
    <p:sldId id="275" r:id="rId14"/>
    <p:sldId id="266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FF99"/>
    <a:srgbClr val="99CC00"/>
    <a:srgbClr val="66CCFF"/>
    <a:srgbClr val="99FF33"/>
    <a:srgbClr val="6699FF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8" autoAdjust="0"/>
    <p:restoredTop sz="86444" autoAdjust="0"/>
  </p:normalViewPr>
  <p:slideViewPr>
    <p:cSldViewPr>
      <p:cViewPr varScale="1">
        <p:scale>
          <a:sx n="81" d="100"/>
          <a:sy n="81" d="100"/>
        </p:scale>
        <p:origin x="-93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2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505A2BC-1AE8-4CC7-B40D-27CC21877E4B}" type="datetimeFigureOut">
              <a:rPr lang="ru-RU"/>
              <a:pPr>
                <a:defRPr/>
              </a:pPr>
              <a:t>20.01.2014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0047EB9-C834-41DC-9A1A-6DE07D84D4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CA38F-2F8A-41F7-A87E-A6B841AEE055}" type="datetimeFigureOut">
              <a:rPr lang="ru-RU"/>
              <a:pPr>
                <a:defRPr/>
              </a:pPr>
              <a:t>20.01.2014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47E1B-08B2-471B-8764-8502136AD0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FAC94-9E85-4D77-9D65-B25EB7E95371}" type="datetimeFigureOut">
              <a:rPr lang="ru-RU"/>
              <a:pPr>
                <a:defRPr/>
              </a:pPr>
              <a:t>20.01.2014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61D0A-BE23-4C55-BDE2-0833998BF9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EF369-6C8F-4FA3-9BFB-7002E6637868}" type="datetimeFigureOut">
              <a:rPr lang="ru-RU"/>
              <a:pPr>
                <a:defRPr/>
              </a:pPr>
              <a:t>20.01.2014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87A0A-C256-49B9-916A-7EA692BF06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5C798-6E14-44DE-A381-C4ECAFE9FC74}" type="datetimeFigureOut">
              <a:rPr lang="ru-RU"/>
              <a:pPr>
                <a:defRPr/>
              </a:pPr>
              <a:t>20.01.2014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7DC3C-C79D-4118-B9C0-1C1B437EA0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D8205-BEB2-4223-9266-DB33AA210791}" type="datetimeFigureOut">
              <a:rPr lang="ru-RU"/>
              <a:pPr>
                <a:defRPr/>
              </a:pPr>
              <a:t>20.01.2014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10141-EA5F-40FC-9CE7-672E6BC9EE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7E420-4347-4869-92D3-4A9C167AD9E3}" type="datetimeFigureOut">
              <a:rPr lang="ru-RU"/>
              <a:pPr>
                <a:defRPr/>
              </a:pPr>
              <a:t>20.01.2014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DF8C4-367A-4E07-9749-5ED42DB940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C3324-4F3F-444E-BE1A-0C765E46CE53}" type="datetimeFigureOut">
              <a:rPr lang="ru-RU"/>
              <a:pPr>
                <a:defRPr/>
              </a:pPr>
              <a:t>20.01.2014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5FC8F-6288-48A7-A860-CB0F354127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F4D3B-CCBE-4908-AD9E-5EAABB573DE2}" type="datetimeFigureOut">
              <a:rPr lang="ru-RU"/>
              <a:pPr>
                <a:defRPr/>
              </a:pPr>
              <a:t>20.01.2014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185A7-8C21-4A13-9919-AC5735A64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59735-CE30-4F87-ACAF-7D210F1769AA}" type="datetimeFigureOut">
              <a:rPr lang="ru-RU"/>
              <a:pPr>
                <a:defRPr/>
              </a:pPr>
              <a:t>20.01.2014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08300-14F6-4318-8E3B-E347EF0D9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5B9EF-8E84-4F03-9F59-85DDC8545599}" type="datetimeFigureOut">
              <a:rPr lang="ru-RU"/>
              <a:pPr>
                <a:defRPr/>
              </a:pPr>
              <a:t>20.01.2014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F0FD2-C5DA-4476-9E58-FB55F1C71F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4FD55-DF13-4520-B8B5-F80E3BDA5769}" type="datetimeFigureOut">
              <a:rPr lang="ru-RU"/>
              <a:pPr>
                <a:defRPr/>
              </a:pPr>
              <a:t>20.01.2014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C8B95-76C9-4AA9-9642-6353808A79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E76C5E-5219-440B-9A80-C9E030EF8D58}" type="datetimeFigureOut">
              <a:rPr lang="ru-RU"/>
              <a:pPr>
                <a:defRPr/>
              </a:pPr>
              <a:t>20.01.2014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A7E849-EE03-49DC-BE5B-132410199D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9.jpeg"/><Relationship Id="rId10" Type="http://schemas.openxmlformats.org/officeDocument/2006/relationships/slide" Target="slide14.xml"/><Relationship Id="rId4" Type="http://schemas.openxmlformats.org/officeDocument/2006/relationships/slide" Target="slide11.xml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endParaRPr lang="ru-RU" sz="1400" dirty="0"/>
          </a:p>
        </p:txBody>
      </p:sp>
      <p:sp>
        <p:nvSpPr>
          <p:cNvPr id="14338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10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" name="Прямоугольник 10"/>
          <p:cNvSpPr/>
          <p:nvPr/>
        </p:nvSpPr>
        <p:spPr>
          <a:xfrm>
            <a:off x="2361555" y="2967335"/>
            <a:ext cx="34176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5720" y="285729"/>
            <a:ext cx="8643998" cy="255454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Муниципальное учреждение культуры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«Централизованная  библиотечная система»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Центральная городская детская библиотека им. Н.К.Крупской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7488" y="5072074"/>
            <a:ext cx="3500462" cy="148590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Батайск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2014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429264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Каштан</a:t>
            </a:r>
            <a:endParaRPr lang="ru-RU" sz="44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Содержимое 3" descr="149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28875" y="0"/>
            <a:ext cx="4429125" cy="5137150"/>
          </a:xfrm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285750" y="285750"/>
            <a:ext cx="1428750" cy="1143000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Назад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Клен</a:t>
            </a:r>
            <a:endParaRPr lang="ru-RU" sz="44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Содержимое 3" descr="e00a621a775d.jpg"/>
          <p:cNvPicPr>
            <a:picLocks noGrp="1" noChangeAspect="1"/>
          </p:cNvPicPr>
          <p:nvPr>
            <p:ph idx="1"/>
          </p:nvPr>
        </p:nvPicPr>
        <p:blipFill>
          <a:blip r:embed="rId2"/>
          <a:srcRect b="4709"/>
          <a:stretch>
            <a:fillRect/>
          </a:stretch>
        </p:blipFill>
        <p:spPr>
          <a:xfrm>
            <a:off x="2286000" y="1285875"/>
            <a:ext cx="4572000" cy="5000625"/>
          </a:xfrm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285750" y="5143500"/>
            <a:ext cx="1428750" cy="1357313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Назад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Дуб</a:t>
            </a:r>
            <a:endParaRPr lang="ru-RU" sz="4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Содержимое 3" descr="dub_derevo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1214438"/>
            <a:ext cx="6929438" cy="4111625"/>
          </a:xfrm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428625" y="5429250"/>
            <a:ext cx="1214438" cy="984250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Назад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86058"/>
            <a:ext cx="8229600" cy="1143000"/>
          </a:xfrm>
          <a:solidFill>
            <a:srgbClr val="0070C0"/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Правильный ответ</a:t>
            </a:r>
            <a:endParaRPr lang="ru-RU" sz="48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500063" y="5214938"/>
            <a:ext cx="1357312" cy="1000125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Назад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ая прямоугольная выноска 2">
            <a:hlinkClick r:id="rId3" action="ppaction://hlinksldjump"/>
          </p:cNvPr>
          <p:cNvSpPr/>
          <p:nvPr/>
        </p:nvSpPr>
        <p:spPr>
          <a:xfrm>
            <a:off x="4857752" y="3857628"/>
            <a:ext cx="3643306" cy="2428892"/>
          </a:xfrm>
          <a:prstGeom prst="wedgeRoundRect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какого дерева берёза является нянькой?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1"/>
          <p:cNvSpPr txBox="1">
            <a:spLocks noChangeArrowheads="1"/>
          </p:cNvSpPr>
          <p:nvPr/>
        </p:nvSpPr>
        <p:spPr bwMode="auto">
          <a:xfrm>
            <a:off x="1071563" y="642938"/>
            <a:ext cx="65722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Маленькие елочки любят селиться в березняке, где много тепла и света</a:t>
            </a:r>
          </a:p>
        </p:txBody>
      </p:sp>
      <p:pic>
        <p:nvPicPr>
          <p:cNvPr id="3" name="Рисунок 2" descr="11072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643050"/>
            <a:ext cx="6667500" cy="4648200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1" descr="jpg_40.preview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35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857875" y="1357313"/>
            <a:ext cx="2857500" cy="3416300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Где слаще березовый сок – у корней или на макушке,  и почему?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1" descr="image0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14375" y="1357313"/>
            <a:ext cx="3714750" cy="3143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макушке, так как там нет земляного привкуса.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3" descr="41634174_6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4000500" y="3571875"/>
            <a:ext cx="528637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«Стоит красавица — косы зелёные, платье белое, кора горючая, ветка плакучая, семя летучее»</a:t>
            </a:r>
          </a:p>
        </p:txBody>
      </p:sp>
      <p:sp>
        <p:nvSpPr>
          <p:cNvPr id="5" name="Лента лицом вниз 4"/>
          <p:cNvSpPr/>
          <p:nvPr/>
        </p:nvSpPr>
        <p:spPr>
          <a:xfrm>
            <a:off x="1071563" y="571500"/>
            <a:ext cx="3786187" cy="1428750"/>
          </a:xfrm>
          <a:prstGeom prst="ribbon">
            <a:avLst/>
          </a:prstGeom>
          <a:gradFill>
            <a:gsLst>
              <a:gs pos="0">
                <a:schemeClr val="accent1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Берёза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1" descr="72800837_94261332.jpg"/>
          <p:cNvPicPr>
            <a:picLocks noChangeAspect="1"/>
          </p:cNvPicPr>
          <p:nvPr/>
        </p:nvPicPr>
        <p:blipFill>
          <a:blip r:embed="rId2"/>
          <a:srcRect b="5000"/>
          <a:stretch>
            <a:fillRect/>
          </a:stretch>
        </p:blipFill>
        <p:spPr bwMode="auto">
          <a:xfrm>
            <a:off x="127000" y="95250"/>
            <a:ext cx="8890000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TextBox 2"/>
          <p:cNvSpPr txBox="1">
            <a:spLocks noChangeArrowheads="1"/>
          </p:cNvSpPr>
          <p:nvPr/>
        </p:nvSpPr>
        <p:spPr bwMode="auto">
          <a:xfrm>
            <a:off x="2286000" y="4286250"/>
            <a:ext cx="464343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Сколько видов берез насчитывается в нашей стране?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86125" y="928688"/>
            <a:ext cx="21431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Около 70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35662"/>
            <a:ext cx="9144000" cy="7293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642938" y="1649413"/>
            <a:ext cx="742950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i="1" dirty="0">
                <a:solidFill>
                  <a:srgbClr val="FFFF00"/>
                </a:solidFill>
                <a:latin typeface="+mn-lt"/>
                <a:cs typeface="+mn-cs"/>
              </a:rPr>
              <a:t>БЕРЕЗА</a:t>
            </a:r>
            <a:r>
              <a:rPr lang="ru-RU" sz="7200" b="1" dirty="0">
                <a:solidFill>
                  <a:srgbClr val="FFFF00"/>
                </a:solidFill>
                <a:latin typeface="+mn-lt"/>
                <a:cs typeface="+mn-cs"/>
              </a:rPr>
              <a:t> </a:t>
            </a:r>
            <a:r>
              <a:rPr lang="ru-RU" sz="6600" b="1" dirty="0">
                <a:solidFill>
                  <a:srgbClr val="FFFF00"/>
                </a:solidFill>
                <a:latin typeface="+mn-lt"/>
                <a:cs typeface="+mn-cs"/>
              </a:rPr>
              <a:t>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solidFill>
                  <a:srgbClr val="FFFF00"/>
                </a:solidFill>
                <a:latin typeface="+mn-lt"/>
                <a:cs typeface="+mn-cs"/>
              </a:rPr>
              <a:t> </a:t>
            </a:r>
            <a:r>
              <a:rPr lang="ru-RU" sz="7200" b="1" i="1" dirty="0">
                <a:solidFill>
                  <a:srgbClr val="FFFF00"/>
                </a:solidFill>
                <a:latin typeface="+mn-lt"/>
                <a:cs typeface="+mn-cs"/>
              </a:rPr>
              <a:t>символ</a:t>
            </a:r>
            <a:r>
              <a:rPr lang="ru-RU" sz="6600" b="1" i="1" dirty="0">
                <a:solidFill>
                  <a:srgbClr val="FFFF00"/>
                </a:solidFill>
                <a:latin typeface="+mn-lt"/>
                <a:cs typeface="+mn-cs"/>
              </a:rPr>
              <a:t> РОССИИ</a:t>
            </a:r>
            <a:r>
              <a:rPr lang="ru-RU" sz="6600" b="1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endParaRPr lang="ru-RU" sz="6600" b="1" i="1" dirty="0">
              <a:latin typeface="+mn-lt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1" descr="0c1774986635c73e35fd6272c71ee4f2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4313" y="3857625"/>
            <a:ext cx="3286125" cy="1200150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Сколько лет живет берёза?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0688" y="928688"/>
            <a:ext cx="2571750" cy="13239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100-150 лет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05-005-Prosvescheni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63"/>
            <a:ext cx="4214813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71500" y="500063"/>
            <a:ext cx="7786688" cy="8302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Руси кору березы использовали также для письма. Как назывались такие письма?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63041663_1282482738_bb10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88" y="3733800"/>
            <a:ext cx="50006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1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1643063"/>
            <a:ext cx="3214688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14678" y="2857496"/>
            <a:ext cx="2571768" cy="8309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Берестяные грамоты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Рисунок 2" descr="000104119-20120226151026-FsuAXo9DSa1krKh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143125" y="2286000"/>
            <a:ext cx="5072063" cy="175418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для чего еще использовалась береста?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80203c0b352ae8180e1bb1e46a4d6f77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86188"/>
            <a:ext cx="3500438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94612540_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4229100"/>
            <a:ext cx="4071937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doc-4073-ph-gallery-4116-middl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28625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photo23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5" y="0"/>
            <a:ext cx="4429125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91991415_beresta4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0" y="2409825"/>
            <a:ext cx="381635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Рисунок 1" descr="finishedCano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857875" cy="410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Рисунок 2" descr="242861_862_86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38" y="4143375"/>
            <a:ext cx="3357562" cy="2714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357938" y="785813"/>
            <a:ext cx="2357437" cy="12001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Берестянка- лодка из бересты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7438" y="4929188"/>
            <a:ext cx="2000250" cy="10779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Сани из бересты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Рисунок 2" descr="4e3d3317f7ca.jpg"/>
          <p:cNvPicPr>
            <a:picLocks noChangeAspect="1"/>
          </p:cNvPicPr>
          <p:nvPr/>
        </p:nvPicPr>
        <p:blipFill>
          <a:blip r:embed="rId2"/>
          <a:srcRect b="5208"/>
          <a:stretch>
            <a:fillRect/>
          </a:stretch>
        </p:blipFill>
        <p:spPr bwMode="auto">
          <a:xfrm>
            <a:off x="-4762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928794" y="5000636"/>
            <a:ext cx="5357850" cy="523220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57166"/>
            <a:ext cx="4572000" cy="31700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Коллективная работа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сотрудников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ЦГДБ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им. Н.К.Крупской</a:t>
            </a:r>
            <a:endParaRPr lang="ru-RU" sz="4000" kern="1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3" descr="alexandrov_landscape_03.jpg"/>
          <p:cNvPicPr>
            <a:picLocks noChangeAspect="1"/>
          </p:cNvPicPr>
          <p:nvPr/>
        </p:nvPicPr>
        <p:blipFill>
          <a:blip r:embed="rId2"/>
          <a:srcRect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25"/>
            <a:ext cx="8229600" cy="5880100"/>
          </a:xfrm>
        </p:spPr>
        <p:txBody>
          <a:bodyPr>
            <a:normAutofit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Люблю березку русскую,</a:t>
            </a:r>
          </a:p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 светлую, то грустную,</a:t>
            </a:r>
          </a:p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беленом сарафанчике,</a:t>
            </a:r>
          </a:p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платочками в карманчиках, </a:t>
            </a:r>
          </a:p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красивыми застежками, </a:t>
            </a:r>
          </a:p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зелеными сережками.</a:t>
            </a:r>
          </a:p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Люблю ее нарядную,</a:t>
            </a:r>
          </a:p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Родную, ненаглядную,</a:t>
            </a:r>
          </a:p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 яркую, кипучую,</a:t>
            </a:r>
          </a:p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 грустную, плакучую.</a:t>
            </a:r>
          </a:p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Люблю березку русскую,</a:t>
            </a:r>
          </a:p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Она всегда с подружками,</a:t>
            </a:r>
          </a:p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 ветром низко клонится, </a:t>
            </a:r>
          </a:p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гнется, но не ломится!</a:t>
            </a:r>
          </a:p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</a:t>
            </a:r>
          </a:p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Александр Прокофьев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>
            <a:hlinkClick r:id="rId3" action="ppaction://hlinksldjump"/>
          </p:cNvPr>
          <p:cNvSpPr/>
          <p:nvPr/>
        </p:nvSpPr>
        <p:spPr>
          <a:xfrm>
            <a:off x="0" y="4071938"/>
            <a:ext cx="4714875" cy="257175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Adventure" pitchFamily="2" charset="0"/>
                <a:cs typeface="Times New Roman" pitchFamily="18" charset="0"/>
              </a:rPr>
              <a:t>Как   называется лес, состоящий из одних берез?</a:t>
            </a:r>
            <a:endParaRPr lang="ru-RU" sz="2800" b="1" dirty="0">
              <a:solidFill>
                <a:srgbClr val="0070C0"/>
              </a:solidFill>
              <a:latin typeface="Adventure" pitchFamily="2" charset="0"/>
              <a:cs typeface="Times New Roman" pitchFamily="18" charset="0"/>
            </a:endParaRPr>
          </a:p>
        </p:txBody>
      </p:sp>
      <p:sp>
        <p:nvSpPr>
          <p:cNvPr id="4" name="Стрелка вправо 3">
            <a:hlinkClick r:id="rId4" action="ppaction://hlinksldjump"/>
          </p:cNvPr>
          <p:cNvSpPr/>
          <p:nvPr/>
        </p:nvSpPr>
        <p:spPr>
          <a:xfrm>
            <a:off x="7072313" y="5786438"/>
            <a:ext cx="1428750" cy="107156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Вперед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2214546" y="1928802"/>
            <a:ext cx="4857784" cy="3214710"/>
          </a:xfrm>
          <a:prstGeom prst="wedgeRoundRect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Березняк</a:t>
            </a:r>
            <a:endParaRPr lang="ru-RU" sz="40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571500" y="5500688"/>
            <a:ext cx="1357313" cy="1143000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Назад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89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458" name="Содержимое 2"/>
          <p:cNvSpPr>
            <a:spLocks noGrp="1"/>
          </p:cNvSpPr>
          <p:nvPr>
            <p:ph sz="half" idx="1"/>
          </p:nvPr>
        </p:nvSpPr>
        <p:spPr>
          <a:xfrm>
            <a:off x="428625" y="357188"/>
            <a:ext cx="4038600" cy="4525962"/>
          </a:xfrm>
        </p:spPr>
        <p:txBody>
          <a:bodyPr/>
          <a:lstStyle/>
          <a:p>
            <a:pPr algn="ctr"/>
            <a:r>
              <a:rPr lang="ru-RU" smtClean="0"/>
              <a:t> </a:t>
            </a:r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" name="Овал 9"/>
          <p:cNvSpPr/>
          <p:nvPr/>
        </p:nvSpPr>
        <p:spPr>
          <a:xfrm>
            <a:off x="5572125" y="214313"/>
            <a:ext cx="2928938" cy="278606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Adventure" pitchFamily="2" charset="0"/>
                <a:cs typeface="Times New Roman" pitchFamily="18" charset="0"/>
              </a:rPr>
              <a:t>Как называется этот гриб?</a:t>
            </a:r>
            <a:endParaRPr lang="ru-RU" sz="2800" b="1" dirty="0">
              <a:solidFill>
                <a:srgbClr val="0070C0"/>
              </a:solidFill>
              <a:latin typeface="Adventure" pitchFamily="2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1563" y="5072063"/>
            <a:ext cx="4071937" cy="1500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Подберезовик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0" y="4786313"/>
            <a:ext cx="4500563" cy="164306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Русский народный танец … 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3" descr="image0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500063"/>
            <a:ext cx="7358062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endParaRPr lang="ru-RU" sz="540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</a:pPr>
            <a:r>
              <a:rPr lang="ru-RU" sz="5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Березка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2" descr="listya-kashtana-0004670004-preview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 r="17999"/>
          <a:stretch>
            <a:fillRect/>
          </a:stretch>
        </p:blipFill>
        <p:spPr bwMode="auto">
          <a:xfrm>
            <a:off x="642938" y="1214438"/>
            <a:ext cx="364331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Найдите лист березы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00302527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4942" y="1142984"/>
            <a:ext cx="3500462" cy="257176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" name="Содержимое 9" descr="0_6e96f_4a77ed38_XXL.jpg">
            <a:hlinkClick r:id="rId6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5143504" y="4071942"/>
            <a:ext cx="3634142" cy="2522535"/>
          </a:xfr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2534" name="Рисунок 11" descr="reWalls.com-8918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4375" y="3929063"/>
            <a:ext cx="35718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трелка вправо 13">
            <a:hlinkClick r:id="rId10" action="ppaction://hlinksldjump"/>
          </p:cNvPr>
          <p:cNvSpPr/>
          <p:nvPr/>
        </p:nvSpPr>
        <p:spPr>
          <a:xfrm>
            <a:off x="7715250" y="0"/>
            <a:ext cx="1428750" cy="1071563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Вперед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467</TotalTime>
  <Words>167</Words>
  <PresentationFormat>On-screen Show (4:3)</PresentationFormat>
  <Paragraphs>49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Calibri</vt:lpstr>
      <vt:lpstr>Arial</vt:lpstr>
      <vt:lpstr>Wingdings 2</vt:lpstr>
      <vt:lpstr>Wingdings</vt:lpstr>
      <vt:lpstr>Wingdings 3</vt:lpstr>
      <vt:lpstr>Times New Roman</vt:lpstr>
      <vt:lpstr>Adventure</vt:lpstr>
      <vt:lpstr>Апекс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lena</cp:lastModifiedBy>
  <cp:revision>55</cp:revision>
  <dcterms:modified xsi:type="dcterms:W3CDTF">2014-01-20T11:57:13Z</dcterms:modified>
</cp:coreProperties>
</file>