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57" r:id="rId3"/>
    <p:sldId id="284" r:id="rId4"/>
    <p:sldId id="268" r:id="rId5"/>
    <p:sldId id="272" r:id="rId6"/>
    <p:sldId id="266" r:id="rId7"/>
    <p:sldId id="273" r:id="rId8"/>
    <p:sldId id="274" r:id="rId9"/>
    <p:sldId id="299" r:id="rId10"/>
    <p:sldId id="300" r:id="rId11"/>
    <p:sldId id="288" r:id="rId12"/>
    <p:sldId id="294" r:id="rId13"/>
    <p:sldId id="296" r:id="rId14"/>
    <p:sldId id="291" r:id="rId15"/>
    <p:sldId id="301" r:id="rId16"/>
    <p:sldId id="290" r:id="rId17"/>
    <p:sldId id="292" r:id="rId18"/>
    <p:sldId id="297" r:id="rId19"/>
    <p:sldId id="289" r:id="rId20"/>
    <p:sldId id="298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009900"/>
    <a:srgbClr val="FF0066"/>
    <a:srgbClr val="00FF00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2" autoAdjust="0"/>
    <p:restoredTop sz="94660"/>
  </p:normalViewPr>
  <p:slideViewPr>
    <p:cSldViewPr>
      <p:cViewPr varScale="1">
        <p:scale>
          <a:sx n="115" d="100"/>
          <a:sy n="11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1FF77-DBED-4E6E-96F8-66F8A0C21C20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48B59-84CF-46D8-8A2F-AFA0A8E147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E8970-36F8-4DD8-A5FA-D18583D080AC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A04BE-E6C9-435B-BF76-234AA3A3F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D4B5C-19EA-4CBD-B628-5D9186AC8F36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4AF3A-77D7-4FB6-AAC3-DFD2AA2728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D8E3C-824B-4786-8E08-809916D47431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7DA7B-BC68-4250-A9C6-A04D539D7B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2AF8E-7C86-4421-A929-8B661878DD39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58F5D-F82B-4015-9BBC-9C8B446DE6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8C60D-F955-4F26-844E-1D0FF118142E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38200-2A44-4550-8501-5087B5B11D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F468D-3C1F-408C-816B-FB682D5D486A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8AE77-CBD3-4543-9AA3-73861E173F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A6BA7-7C77-4BA3-A6E7-1906F0A504AF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4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00B38-35BE-43BE-858A-D744056FBF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0771E-CC5A-4D8D-91E0-767BA7B558F9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3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33BAE-F5ED-49CF-BEE4-546E85B80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71359-AB43-495B-9C5B-79E1A98A7560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A9B0A-7347-4C5E-A32A-165383616C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ECE8F-FDF1-428C-9FBF-C0DCE0D189F6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2AFED-D244-4D65-AD3C-E6ECB5109A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ru-RU" smtClean="0"/>
          </a:p>
        </p:txBody>
      </p:sp>
      <p:sp>
        <p:nvSpPr>
          <p:cNvPr id="1027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9254B7-5DC8-494E-B6CA-C1BAAAF6DF6B}" type="datetimeFigureOut">
              <a:rPr lang="ru-RU"/>
              <a:pPr>
                <a:defRPr/>
              </a:pPr>
              <a:t>03.09.2016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50277E-AD9D-4B2D-A1C0-0C535AE453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1908175" y="0"/>
            <a:ext cx="6480175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/>
              <a:t>МБУК «Централизованная библиотечная система»</a:t>
            </a:r>
          </a:p>
          <a:p>
            <a:pPr algn="ctr"/>
            <a:r>
              <a:rPr lang="ru-RU" b="1"/>
              <a:t>Центральная детская городская библиотека им. Н.К. Крупской</a:t>
            </a:r>
          </a:p>
          <a:p>
            <a:pPr algn="ctr"/>
            <a:r>
              <a:rPr lang="ru-RU" b="1"/>
              <a:t>Библиотечно-информационный центр</a:t>
            </a:r>
          </a:p>
          <a:p>
            <a:pPr>
              <a:spcBef>
                <a:spcPct val="50000"/>
              </a:spcBef>
            </a:pPr>
            <a:endParaRPr lang="ru-RU" b="1"/>
          </a:p>
        </p:txBody>
      </p:sp>
      <p:sp>
        <p:nvSpPr>
          <p:cNvPr id="45062" name="WordArt 6"/>
          <p:cNvSpPr>
            <a:spLocks noChangeArrowheads="1" noChangeShapeType="1" noTextEdit="1"/>
          </p:cNvSpPr>
          <p:nvPr/>
        </p:nvSpPr>
        <p:spPr bwMode="auto">
          <a:xfrm>
            <a:off x="2411413" y="1268413"/>
            <a:ext cx="4633912" cy="682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9900FF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Отчет по программе летнего чтения</a:t>
            </a:r>
          </a:p>
        </p:txBody>
      </p:sp>
      <p:sp>
        <p:nvSpPr>
          <p:cNvPr id="45063" name="WordArt 7"/>
          <p:cNvSpPr>
            <a:spLocks noChangeArrowheads="1" noChangeShapeType="1" noTextEdit="1"/>
          </p:cNvSpPr>
          <p:nvPr/>
        </p:nvSpPr>
        <p:spPr bwMode="auto">
          <a:xfrm rot="-602065">
            <a:off x="1476375" y="836613"/>
            <a:ext cx="6440488" cy="3679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 dirty="0">
              <a:ln w="9525">
                <a:solidFill>
                  <a:srgbClr val="9900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600000" scaled="1"/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  <a:p>
            <a:pPr algn="ctr"/>
            <a:r>
              <a:rPr lang="ru-RU" sz="3600" b="1" kern="10" dirty="0">
                <a:ln w="9525">
                  <a:solidFill>
                    <a:srgbClr val="99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6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"Летнее </a:t>
            </a:r>
            <a:r>
              <a:rPr lang="ru-RU" sz="3600" b="1" kern="10" dirty="0" err="1">
                <a:ln w="9525">
                  <a:solidFill>
                    <a:srgbClr val="99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6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книгопутешествие</a:t>
            </a:r>
            <a:r>
              <a:rPr lang="ru-RU" sz="3600" b="1" kern="10" dirty="0">
                <a:ln w="9525">
                  <a:solidFill>
                    <a:srgbClr val="99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6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"</a:t>
            </a: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3924300" y="5589588"/>
            <a:ext cx="2376488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ru-RU" b="1"/>
          </a:p>
          <a:p>
            <a:pPr algn="ctr"/>
            <a:r>
              <a:rPr lang="ru-RU" b="1"/>
              <a:t>Батайск</a:t>
            </a:r>
            <a:endParaRPr lang="ru-RU"/>
          </a:p>
          <a:p>
            <a:pPr algn="ctr"/>
            <a:r>
              <a:rPr lang="ru-RU" b="1"/>
              <a:t>2016</a:t>
            </a:r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5065" name="Text Box 9"/>
          <p:cNvSpPr txBox="1">
            <a:spLocks noChangeArrowheads="1"/>
          </p:cNvSpPr>
          <p:nvPr/>
        </p:nvSpPr>
        <p:spPr bwMode="auto">
          <a:xfrm>
            <a:off x="468313" y="5373688"/>
            <a:ext cx="1295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400" b="1">
                <a:solidFill>
                  <a:schemeClr val="hlink"/>
                </a:solidFill>
              </a:rPr>
              <a:t>0+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latin typeface="Times New Roman" pitchFamily="18" charset="0"/>
              </a:rPr>
              <a:t>Школа традиционной народной куклы «Радостея» под руководством Абакумовой Ольги Васильевны</a:t>
            </a:r>
          </a:p>
        </p:txBody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3252" name="Picture 4" descr="IMG_057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773238"/>
            <a:ext cx="6316663" cy="4213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457200" y="1928813"/>
            <a:ext cx="8229600" cy="419735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mtClean="0"/>
              <a:t>  </a:t>
            </a:r>
            <a:r>
              <a:rPr lang="ru-RU" sz="5400" b="1" smtClean="0">
                <a:latin typeface="Times New Roman" pitchFamily="18" charset="0"/>
              </a:rPr>
              <a:t>Реализация летних программ в библиотеках города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ru-RU" sz="3200" b="1" smtClean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Библиотека №1 им. В.  Маяковского</a:t>
            </a:r>
            <a:endParaRPr lang="ru-RU" smtClean="0">
              <a:latin typeface="Times New Roman" pitchFamily="18" charset="0"/>
            </a:endParaRPr>
          </a:p>
        </p:txBody>
      </p:sp>
      <p:sp>
        <p:nvSpPr>
          <p:cNvPr id="27655" name="Прямоугольник 7"/>
          <p:cNvSpPr>
            <a:spLocks noChangeArrowheads="1"/>
          </p:cNvSpPr>
          <p:nvPr/>
        </p:nvSpPr>
        <p:spPr bwMode="auto">
          <a:xfrm>
            <a:off x="3429000" y="1143000"/>
            <a:ext cx="2438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Arial" charset="0"/>
              <a:cs typeface="Times New Roman" pitchFamily="18" charset="0"/>
            </a:endParaRPr>
          </a:p>
          <a:p>
            <a:endParaRPr lang="ru-RU"/>
          </a:p>
        </p:txBody>
      </p:sp>
      <p:sp>
        <p:nvSpPr>
          <p:cNvPr id="27656" name="Прямоугольник 8"/>
          <p:cNvSpPr>
            <a:spLocks noChangeArrowheads="1"/>
          </p:cNvSpPr>
          <p:nvPr/>
        </p:nvSpPr>
        <p:spPr bwMode="auto">
          <a:xfrm>
            <a:off x="2652713" y="3244850"/>
            <a:ext cx="185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27662" name="Picture 2" descr="C:\Documents and Settings\b0SS\Рабочий стол\Отчет по лету\DSC090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196975"/>
            <a:ext cx="3025775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3" name="Picture 4" descr="C:\Documents and Settings\b0SS\Рабочий стол\Отчет по лету\DSC09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3573463"/>
            <a:ext cx="3529012" cy="265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4" name="Picture 6" descr="C:\Documents and Settings\b0SS\Рабочий стол\Отчет по лету\DSC093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1196975"/>
            <a:ext cx="2376488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5" name="Picture 8" descr="C:\Documents and Settings\b0SS\Рабочий стол\Отчет по лету\IMG_2787.JPG"/>
          <p:cNvPicPr>
            <a:picLocks noChangeAspect="1" noChangeArrowheads="1"/>
          </p:cNvPicPr>
          <p:nvPr/>
        </p:nvPicPr>
        <p:blipFill>
          <a:blip r:embed="rId5" cstate="print"/>
          <a:srcRect t="12463" r="21342" b="19632"/>
          <a:stretch>
            <a:fillRect/>
          </a:stretch>
        </p:blipFill>
        <p:spPr bwMode="auto">
          <a:xfrm>
            <a:off x="3348038" y="3500438"/>
            <a:ext cx="2403475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6" name="Picture 7" descr="C:\Documents and Settings\b0SS\Рабочий стол\Отчет по лету\DSC094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7400" y="3573463"/>
            <a:ext cx="3097213" cy="271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7" name="Picture 5" descr="C:\Documents and Settings\b0SS\Рабочий стол\Отчет по лету\DSC0923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8038" y="1196975"/>
            <a:ext cx="2736850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900113" y="260350"/>
            <a:ext cx="7848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latin typeface="Times New Roman" pitchFamily="18" charset="0"/>
              </a:rPr>
              <a:t>Библиотека №2 им. А.П. Чехова</a:t>
            </a: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3563938" y="1268413"/>
            <a:ext cx="23034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ru-RU"/>
          </a:p>
          <a:p>
            <a:pPr algn="ctr"/>
            <a:endParaRPr lang="ru-RU" b="1">
              <a:latin typeface="Times New Roman" pitchFamily="18" charset="0"/>
            </a:endParaRPr>
          </a:p>
        </p:txBody>
      </p:sp>
      <p:sp>
        <p:nvSpPr>
          <p:cNvPr id="47114" name="Rectangle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endParaRPr lang="ru-RU" smtClean="0"/>
          </a:p>
        </p:txBody>
      </p:sp>
      <p:pic>
        <p:nvPicPr>
          <p:cNvPr id="47115" name="Picture 11" descr="IMG_73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3600"/>
            <a:ext cx="3508375" cy="2278063"/>
          </a:xfrm>
          <a:prstGeom prst="rect">
            <a:avLst/>
          </a:prstGeom>
          <a:noFill/>
        </p:spPr>
      </p:pic>
      <p:pic>
        <p:nvPicPr>
          <p:cNvPr id="47116" name="Picture 12" descr="IMG_738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9500" y="2133600"/>
            <a:ext cx="2984500" cy="2330450"/>
          </a:xfrm>
          <a:prstGeom prst="rect">
            <a:avLst/>
          </a:prstGeom>
          <a:noFill/>
        </p:spPr>
      </p:pic>
      <p:pic>
        <p:nvPicPr>
          <p:cNvPr id="47117" name="Picture 13" descr="IMG_738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213" y="2133600"/>
            <a:ext cx="3313112" cy="2609850"/>
          </a:xfrm>
          <a:prstGeom prst="rect">
            <a:avLst/>
          </a:prstGeom>
          <a:noFill/>
        </p:spPr>
      </p:pic>
      <p:pic>
        <p:nvPicPr>
          <p:cNvPr id="47118" name="Picture 14" descr="IMG_736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4338638"/>
            <a:ext cx="3241675" cy="2232025"/>
          </a:xfrm>
          <a:prstGeom prst="rect">
            <a:avLst/>
          </a:prstGeom>
          <a:noFill/>
        </p:spPr>
      </p:pic>
      <p:pic>
        <p:nvPicPr>
          <p:cNvPr id="47119" name="Picture 15" descr="IMG_739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376379">
            <a:off x="250825" y="4338638"/>
            <a:ext cx="3025775" cy="2087562"/>
          </a:xfrm>
          <a:prstGeom prst="rect">
            <a:avLst/>
          </a:prstGeom>
          <a:noFill/>
        </p:spPr>
      </p:pic>
      <p:pic>
        <p:nvPicPr>
          <p:cNvPr id="47120" name="Picture 16" descr="IMG_737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461006">
            <a:off x="6088063" y="4194175"/>
            <a:ext cx="3055937" cy="2182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Times New Roman" pitchFamily="18" charset="0"/>
              </a:rPr>
              <a:t>Библиотека №3 им. А.С. Пушкина</a:t>
            </a:r>
            <a:r>
              <a:rPr lang="ru-RU" sz="4000" b="1" smtClean="0">
                <a:latin typeface="Times New Roman" pitchFamily="18" charset="0"/>
              </a:rPr>
              <a:t/>
            </a:r>
            <a:br>
              <a:rPr lang="ru-RU" sz="4000" b="1" smtClean="0">
                <a:latin typeface="Times New Roman" pitchFamily="18" charset="0"/>
              </a:rPr>
            </a:br>
            <a:endParaRPr lang="ru-RU" sz="4000" b="1" smtClean="0">
              <a:latin typeface="Times New Roman" pitchFamily="18" charset="0"/>
            </a:endParaRPr>
          </a:p>
        </p:txBody>
      </p:sp>
      <p:sp>
        <p:nvSpPr>
          <p:cNvPr id="28679" name="Прямоугольник 7"/>
          <p:cNvSpPr>
            <a:spLocks noChangeArrowheads="1"/>
          </p:cNvSpPr>
          <p:nvPr/>
        </p:nvSpPr>
        <p:spPr bwMode="auto">
          <a:xfrm>
            <a:off x="2286000" y="1214438"/>
            <a:ext cx="4572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8680" name="Прямоугольник 8"/>
          <p:cNvSpPr>
            <a:spLocks noChangeArrowheads="1"/>
          </p:cNvSpPr>
          <p:nvPr/>
        </p:nvSpPr>
        <p:spPr bwMode="auto">
          <a:xfrm>
            <a:off x="3286125" y="1214438"/>
            <a:ext cx="25717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b="1">
              <a:solidFill>
                <a:schemeClr val="bg1"/>
              </a:solidFill>
              <a:latin typeface="Times New Roman" pitchFamily="18" charset="0"/>
            </a:endParaRPr>
          </a:p>
          <a:p>
            <a:endParaRPr lang="ru-RU">
              <a:solidFill>
                <a:schemeClr val="bg1"/>
              </a:solidFill>
            </a:endParaRPr>
          </a:p>
          <a:p>
            <a:endParaRPr lang="ru-RU">
              <a:solidFill>
                <a:schemeClr val="bg1"/>
              </a:solidFill>
            </a:endParaRPr>
          </a:p>
          <a:p>
            <a:endParaRPr lang="ru-RU"/>
          </a:p>
        </p:txBody>
      </p:sp>
      <p:pic>
        <p:nvPicPr>
          <p:cNvPr id="28686" name="Picture 14" descr="DSC01152"/>
          <p:cNvPicPr>
            <a:picLocks noChangeAspect="1" noChangeArrowheads="1"/>
          </p:cNvPicPr>
          <p:nvPr/>
        </p:nvPicPr>
        <p:blipFill>
          <a:blip r:embed="rId2" cstate="print"/>
          <a:srcRect l="6749" r="3616"/>
          <a:stretch>
            <a:fillRect/>
          </a:stretch>
        </p:blipFill>
        <p:spPr bwMode="auto">
          <a:xfrm>
            <a:off x="611188" y="836613"/>
            <a:ext cx="381635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7" name="Picture 15" descr="DSC011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836613"/>
            <a:ext cx="4176713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8" name="Picture 16" descr="DSC0109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3573463"/>
            <a:ext cx="3959225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9" name="Picture 17" descr="DSC0106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7900" y="3573463"/>
            <a:ext cx="3960813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latin typeface="Times New Roman" pitchFamily="18" charset="0"/>
              </a:rPr>
              <a:t>Библиотека №4 им. Л.Н. Толстого</a:t>
            </a:r>
          </a:p>
        </p:txBody>
      </p:sp>
      <p:pic>
        <p:nvPicPr>
          <p:cNvPr id="54276" name="Picture 5" descr="C:\Users\I\Desktop\100_38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4581525"/>
            <a:ext cx="2376488" cy="177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10" descr="C:\Users\I\Desktop\лето 2016 отчет\100_33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420938"/>
            <a:ext cx="2592388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8" name="Прямоугольник 9"/>
          <p:cNvSpPr>
            <a:spLocks noChangeArrowheads="1"/>
          </p:cNvSpPr>
          <p:nvPr/>
        </p:nvSpPr>
        <p:spPr bwMode="auto">
          <a:xfrm>
            <a:off x="395288" y="1196975"/>
            <a:ext cx="18573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orbel" pitchFamily="34" charset="0"/>
              </a:rPr>
              <a:t>Урок здоровья: «Нам со здоровьем по пути» </a:t>
            </a:r>
          </a:p>
        </p:txBody>
      </p:sp>
      <p:sp>
        <p:nvSpPr>
          <p:cNvPr id="54279" name="Прямоугольник 10"/>
          <p:cNvSpPr>
            <a:spLocks noChangeArrowheads="1"/>
          </p:cNvSpPr>
          <p:nvPr/>
        </p:nvSpPr>
        <p:spPr bwMode="auto">
          <a:xfrm>
            <a:off x="3132138" y="1268413"/>
            <a:ext cx="20716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Урок мужества «Мы все из детства из войны».</a:t>
            </a:r>
          </a:p>
        </p:txBody>
      </p:sp>
      <p:pic>
        <p:nvPicPr>
          <p:cNvPr id="54280" name="Picture 11" descr="C:\Users\I\Desktop\лето 2016 отчет\100_39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2138" y="2492375"/>
            <a:ext cx="2447925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1" name="Прямоугольник 13"/>
          <p:cNvSpPr>
            <a:spLocks noChangeArrowheads="1"/>
          </p:cNvSpPr>
          <p:nvPr/>
        </p:nvSpPr>
        <p:spPr bwMode="auto">
          <a:xfrm>
            <a:off x="5435600" y="1125538"/>
            <a:ext cx="2500313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Час информации  «Листая страницы Красной книги»</a:t>
            </a:r>
          </a:p>
        </p:txBody>
      </p:sp>
      <p:sp>
        <p:nvSpPr>
          <p:cNvPr id="54284" name="Прямоугольник 16"/>
          <p:cNvSpPr>
            <a:spLocks noChangeArrowheads="1"/>
          </p:cNvSpPr>
          <p:nvPr/>
        </p:nvSpPr>
        <p:spPr bwMode="auto">
          <a:xfrm>
            <a:off x="4284663" y="4292600"/>
            <a:ext cx="1279525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Беседа у открытого просмотра «Летнее чтение с увлечением»</a:t>
            </a:r>
          </a:p>
        </p:txBody>
      </p:sp>
      <p:pic>
        <p:nvPicPr>
          <p:cNvPr id="54285" name="Picture 14" descr="C:\Users\I\Desktop\лето 2016 отчет\100_21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625" y="4221163"/>
            <a:ext cx="1528763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6" name="Picture 2" descr="C:\Users\I\Desktop\лето 2016 отчет\100_33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5825" y="4652963"/>
            <a:ext cx="1673225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7" name="Прямоугольник 18"/>
          <p:cNvSpPr>
            <a:spLocks noChangeArrowheads="1"/>
          </p:cNvSpPr>
          <p:nvPr/>
        </p:nvSpPr>
        <p:spPr bwMode="auto">
          <a:xfrm>
            <a:off x="7072313" y="3644900"/>
            <a:ext cx="20716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rbel" pitchFamily="34" charset="0"/>
              </a:rPr>
              <a:t>Презентация «Чудо - книги на экране»</a:t>
            </a:r>
          </a:p>
        </p:txBody>
      </p:sp>
      <p:sp>
        <p:nvSpPr>
          <p:cNvPr id="54288" name="Прямоугольник 19"/>
          <p:cNvSpPr>
            <a:spLocks noChangeArrowheads="1"/>
          </p:cNvSpPr>
          <p:nvPr/>
        </p:nvSpPr>
        <p:spPr bwMode="auto">
          <a:xfrm>
            <a:off x="179388" y="4724400"/>
            <a:ext cx="16573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orbel" pitchFamily="34" charset="0"/>
              </a:rPr>
              <a:t>Музыкально-развлекательный утренник: «Мы из страны Детства».</a:t>
            </a:r>
          </a:p>
        </p:txBody>
      </p:sp>
      <p:pic>
        <p:nvPicPr>
          <p:cNvPr id="54289" name="Picture 12" descr="C:\Users\I\Desktop\100_2583.JPG"/>
          <p:cNvPicPr>
            <a:picLocks noChangeAspect="1" noChangeArrowheads="1"/>
          </p:cNvPicPr>
          <p:nvPr>
            <p:ph type="body" idx="1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6011863" y="1989138"/>
            <a:ext cx="2087562" cy="1746250"/>
          </a:xfrm>
          <a:noFill/>
          <a:ln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535988" cy="714375"/>
          </a:xfrm>
        </p:spPr>
        <p:txBody>
          <a:bodyPr/>
          <a:lstStyle/>
          <a:p>
            <a:pPr algn="l" eaLnBrk="1" hangingPunct="1"/>
            <a:r>
              <a:rPr lang="ru-RU" sz="4000" b="1" smtClean="0">
                <a:latin typeface="Times New Roman" pitchFamily="18" charset="0"/>
              </a:rPr>
              <a:t/>
            </a:r>
            <a:br>
              <a:rPr lang="ru-RU" sz="4000" b="1" smtClean="0">
                <a:latin typeface="Times New Roman" pitchFamily="18" charset="0"/>
              </a:rPr>
            </a:br>
            <a:r>
              <a:rPr lang="ru-RU" sz="3200" b="1" smtClean="0">
                <a:latin typeface="Times New Roman" pitchFamily="18" charset="0"/>
              </a:rPr>
              <a:t>Библиотека №5  им. М.Ю. Лермонтова</a:t>
            </a:r>
            <a:r>
              <a:rPr lang="ru-RU" sz="4000" b="1" smtClean="0">
                <a:latin typeface="Times New Roman" pitchFamily="18" charset="0"/>
              </a:rPr>
              <a:t/>
            </a:r>
            <a:br>
              <a:rPr lang="ru-RU" sz="4000" b="1" smtClean="0">
                <a:latin typeface="Times New Roman" pitchFamily="18" charset="0"/>
              </a:rPr>
            </a:br>
            <a:endParaRPr lang="ru-RU" sz="4000" smtClean="0">
              <a:latin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48038" y="1341438"/>
            <a:ext cx="2581275" cy="502602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b="1" smtClean="0"/>
              <a:t> </a:t>
            </a:r>
            <a:endParaRPr lang="ru-RU" sz="1800" b="1" smtClean="0">
              <a:latin typeface="Times New Roman" pitchFamily="18" charset="0"/>
            </a:endParaRPr>
          </a:p>
        </p:txBody>
      </p:sp>
      <p:pic>
        <p:nvPicPr>
          <p:cNvPr id="29710" name="Picture 14" descr="DSCF33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600200"/>
            <a:ext cx="3886200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11" name="Picture 15" descr="DSCF338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4292600"/>
            <a:ext cx="3889375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12" name="Picture 16" descr="DSCN1752 k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908050"/>
            <a:ext cx="3744913" cy="3241675"/>
          </a:xfrm>
          <a:prstGeom prst="rect">
            <a:avLst/>
          </a:prstGeom>
          <a:noFill/>
        </p:spPr>
      </p:pic>
      <p:pic>
        <p:nvPicPr>
          <p:cNvPr id="29713" name="Picture 17" descr="DSCF340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7900" y="4292600"/>
            <a:ext cx="4068763" cy="2265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62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Times New Roman" pitchFamily="18" charset="0"/>
              </a:rPr>
              <a:t>Библиотека № 7 им С. Есенина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0375" y="1643063"/>
            <a:ext cx="2857500" cy="4525962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endParaRPr lang="ru-RU" sz="2000" b="1" i="1" smtClean="0">
              <a:latin typeface="Times New Roman" pitchFamily="18" charset="0"/>
            </a:endParaRPr>
          </a:p>
        </p:txBody>
      </p:sp>
      <p:sp>
        <p:nvSpPr>
          <p:cNvPr id="30732" name="Rectangle 12"/>
          <p:cNvSpPr>
            <a:spLocks noChangeArrowheads="1"/>
          </p:cNvSpPr>
          <p:nvPr/>
        </p:nvSpPr>
        <p:spPr bwMode="auto">
          <a:xfrm>
            <a:off x="179388" y="950913"/>
            <a:ext cx="61801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Фольклорный праздник «Здравствуй лето красное»</a:t>
            </a:r>
          </a:p>
        </p:txBody>
      </p:sp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/>
            <a:endParaRPr lang="ru-RU" sz="4000">
              <a:latin typeface="Bookman Old Style" pitchFamily="18" charset="0"/>
            </a:endParaRPr>
          </a:p>
        </p:txBody>
      </p:sp>
      <p:pic>
        <p:nvPicPr>
          <p:cNvPr id="30734" name="Picture 14" descr="DSCN16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412875"/>
            <a:ext cx="3384550" cy="2538413"/>
          </a:xfrm>
          <a:prstGeom prst="rect">
            <a:avLst/>
          </a:prstGeom>
          <a:noFill/>
        </p:spPr>
      </p:pic>
      <p:pic>
        <p:nvPicPr>
          <p:cNvPr id="30735" name="Picture 15" descr="DSCN16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1341438"/>
            <a:ext cx="3384550" cy="2538412"/>
          </a:xfrm>
          <a:prstGeom prst="rect">
            <a:avLst/>
          </a:prstGeom>
          <a:noFill/>
        </p:spPr>
      </p:pic>
      <p:pic>
        <p:nvPicPr>
          <p:cNvPr id="30738" name="Picture 18" descr="DSCN168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5600" y="4005263"/>
            <a:ext cx="3505200" cy="2628900"/>
          </a:xfrm>
          <a:prstGeom prst="rect">
            <a:avLst/>
          </a:prstGeom>
          <a:noFill/>
        </p:spPr>
      </p:pic>
      <p:pic>
        <p:nvPicPr>
          <p:cNvPr id="30739" name="Picture 19" descr="DSCN165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8888" y="4076700"/>
            <a:ext cx="3429000" cy="2571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900113" y="188913"/>
            <a:ext cx="79200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latin typeface="Times New Roman" pitchFamily="18" charset="0"/>
              </a:rPr>
              <a:t>Библиотека №9 им. Н.Некрасова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3203575" y="1484313"/>
            <a:ext cx="30972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48140" name="Picture 1" descr="\\FOX\arch (D)\Рабочий стол\Фотодокументы\2016фото\22 июня\DSC044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196975"/>
            <a:ext cx="3529012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1" name="Picture 7" descr="\\FOX\arch (D)\Рабочий стол\Фотодокументы\2016фото\Шк.№ 8 летний лагерь сказки\DSC044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1196975"/>
            <a:ext cx="3384550" cy="253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2" name="Picture 7" descr="\\FOX\arch (D)\Рабочий стол\Материалы для работы\для сайта 16\02.06\Dsc008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3933825"/>
            <a:ext cx="3500437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3" name="Picture 5" descr="\\FOX\arch (D)\Рабочий стол\Фотодокументы\2016фото\Шк.№ 8 летний лагерь сказки\DSC04481.JPG"/>
          <p:cNvPicPr>
            <a:picLocks noChangeAspect="1" noChangeArrowheads="1"/>
          </p:cNvPicPr>
          <p:nvPr>
            <p:ph type="body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572000" y="4005263"/>
            <a:ext cx="3384550" cy="2540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642938"/>
          </a:xfrm>
        </p:spPr>
        <p:txBody>
          <a:bodyPr/>
          <a:lstStyle/>
          <a:p>
            <a:pPr eaLnBrk="1" hangingPunct="1"/>
            <a:r>
              <a:rPr lang="ru-RU" sz="5400" b="1" i="1" smtClean="0">
                <a:solidFill>
                  <a:srgbClr val="C00000"/>
                </a:solidFill>
              </a:rPr>
              <a:t/>
            </a:r>
            <a:br>
              <a:rPr lang="ru-RU" sz="5400" b="1" i="1" smtClean="0">
                <a:solidFill>
                  <a:srgbClr val="C00000"/>
                </a:solidFill>
              </a:rPr>
            </a:br>
            <a:r>
              <a:rPr lang="ru-RU" sz="5400" b="1" i="1" smtClean="0">
                <a:solidFill>
                  <a:srgbClr val="C00000"/>
                </a:solidFill>
              </a:rPr>
              <a:t/>
            </a:r>
            <a:br>
              <a:rPr lang="ru-RU" sz="5400" b="1" i="1" smtClean="0">
                <a:solidFill>
                  <a:srgbClr val="C00000"/>
                </a:solidFill>
              </a:rPr>
            </a:br>
            <a:r>
              <a:rPr lang="ru-RU" sz="3200" b="1" smtClean="0">
                <a:latin typeface="Times New Roman" pitchFamily="18" charset="0"/>
              </a:rPr>
              <a:t>Библиотека № 10  им. И. Тургенева </a:t>
            </a:r>
            <a:br>
              <a:rPr lang="ru-RU" sz="3200" b="1" smtClean="0">
                <a:latin typeface="Times New Roman" pitchFamily="18" charset="0"/>
              </a:rPr>
            </a:br>
            <a:r>
              <a:rPr lang="ru-RU" sz="4000" smtClean="0">
                <a:latin typeface="Times New Roman" pitchFamily="18" charset="0"/>
              </a:rPr>
              <a:t/>
            </a:r>
            <a:br>
              <a:rPr lang="ru-RU" sz="4000" smtClean="0">
                <a:latin typeface="Times New Roman" pitchFamily="18" charset="0"/>
              </a:rPr>
            </a:br>
            <a:endParaRPr lang="ru-RU" sz="4000" smtClean="0">
              <a:latin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3059113" y="1844675"/>
            <a:ext cx="20891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ru-RU" b="1">
                <a:latin typeface="Times New Roman" pitchFamily="18" charset="0"/>
              </a:rPr>
              <a:t>   </a:t>
            </a:r>
            <a:r>
              <a:rPr lang="ru-RU" b="1" i="1">
                <a:latin typeface="Times New Roman" pitchFamily="18" charset="0"/>
              </a:rPr>
              <a:t> </a:t>
            </a:r>
            <a:endParaRPr lang="ru-RU" b="1">
              <a:latin typeface="Times New Roman" pitchFamily="18" charset="0"/>
            </a:endParaRPr>
          </a:p>
        </p:txBody>
      </p:sp>
      <p:pic>
        <p:nvPicPr>
          <p:cNvPr id="31758" name="Picture 8" descr="пушкин 4 июня 0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196975"/>
            <a:ext cx="26225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9" name="Picture 9" descr="день семьи 0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0550" y="1196975"/>
            <a:ext cx="2549525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0" name="Picture 10" descr="CIMG43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3429000"/>
            <a:ext cx="2549525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1" name="Picture 11" descr="12 июня 0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3357563"/>
            <a:ext cx="2655887" cy="199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2" name="Picture 12" descr="фото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1863" y="1196975"/>
            <a:ext cx="2624137" cy="197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3" name="Picture 13" descr="CIMG447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1863" y="3357563"/>
            <a:ext cx="2624137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64" name="Rectangle 20"/>
          <p:cNvSpPr>
            <a:spLocks noChangeArrowheads="1"/>
          </p:cNvSpPr>
          <p:nvPr/>
        </p:nvSpPr>
        <p:spPr bwMode="auto">
          <a:xfrm>
            <a:off x="1187450" y="5486400"/>
            <a:ext cx="40687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altLang="ru-RU" sz="2000" b="1">
                <a:latin typeface="Times New Roman" pitchFamily="18" charset="0"/>
              </a:rPr>
              <a:t>Всего прошло мероприятий - 21</a:t>
            </a:r>
            <a:br>
              <a:rPr lang="ru-RU" altLang="ru-RU" sz="2000" b="1">
                <a:latin typeface="Times New Roman" pitchFamily="18" charset="0"/>
              </a:rPr>
            </a:br>
            <a:r>
              <a:rPr lang="ru-RU" altLang="ru-RU" sz="2000" b="1">
                <a:latin typeface="Times New Roman" pitchFamily="18" charset="0"/>
              </a:rPr>
              <a:t>Посетило библиотеку - 595 чел.</a:t>
            </a:r>
            <a:br>
              <a:rPr lang="ru-RU" altLang="ru-RU" sz="2000" b="1">
                <a:latin typeface="Times New Roman" pitchFamily="18" charset="0"/>
              </a:rPr>
            </a:br>
            <a:r>
              <a:rPr lang="ru-RU" altLang="ru-RU" sz="2000" b="1">
                <a:latin typeface="Times New Roman" pitchFamily="18" charset="0"/>
              </a:rPr>
              <a:t>Записалось в библиотеку - 98 чел</a:t>
            </a:r>
            <a:r>
              <a:rPr lang="ru-RU" altLang="ru-RU">
                <a:solidFill>
                  <a:schemeClr val="tx2"/>
                </a:solidFill>
              </a:rPr>
              <a:t>.</a:t>
            </a:r>
            <a:endParaRPr lang="ru-RU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latin typeface="Times New Roman" pitchFamily="18" charset="0"/>
              </a:rPr>
              <a:t>Цель программы летнего чтения: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body" idx="1"/>
          </p:nvPr>
        </p:nvSpPr>
        <p:spPr>
          <a:xfrm>
            <a:off x="5111750" y="1600200"/>
            <a:ext cx="403225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3600" smtClean="0"/>
              <a:t/>
            </a:r>
            <a:br>
              <a:rPr lang="ru-RU" sz="3600" smtClean="0"/>
            </a:br>
            <a:r>
              <a:rPr lang="ru-RU" sz="2800" b="1" smtClean="0">
                <a:latin typeface="Times New Roman" pitchFamily="18" charset="0"/>
              </a:rPr>
              <a:t>организация  досуга  юных  читателей  в  дни  летних  каникул,  стимулирование  чтения  и  читательского  творчества и формирование активной читательской деятельности.</a:t>
            </a:r>
            <a:br>
              <a:rPr lang="ru-RU" sz="2800" b="1" smtClean="0">
                <a:latin typeface="Times New Roman" pitchFamily="18" charset="0"/>
              </a:rPr>
            </a:br>
            <a:endParaRPr lang="ru-RU" sz="2800" b="1" smtClean="0">
              <a:latin typeface="Times New Roman" pitchFamily="18" charset="0"/>
            </a:endParaRPr>
          </a:p>
        </p:txBody>
      </p:sp>
      <p:pic>
        <p:nvPicPr>
          <p:cNvPr id="5129" name="Picture 9" descr="IMG_04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205038"/>
            <a:ext cx="4824412" cy="3216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1692275" y="2276475"/>
            <a:ext cx="64087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latin typeface="Times New Roman" pitchFamily="18" charset="0"/>
              </a:rPr>
              <a:t>Спасибо за внимание!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4140200" y="5734050"/>
            <a:ext cx="45354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latin typeface="Times New Roman" pitchFamily="18" charset="0"/>
              </a:rPr>
              <a:t>Составитель: зам. директора по работе с детьми Стрельченко О.В.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b="1" smtClean="0">
                <a:latin typeface="Times New Roman" pitchFamily="18" charset="0"/>
              </a:rPr>
              <a:t>Задачи программы:</a:t>
            </a:r>
          </a:p>
        </p:txBody>
      </p:sp>
      <p:sp>
        <p:nvSpPr>
          <p:cNvPr id="6147" name="Rectangle 3"/>
          <p:cNvSpPr>
            <a:spLocks noGrp="1"/>
          </p:cNvSpPr>
          <p:nvPr>
            <p:ph type="body" idx="1"/>
          </p:nvPr>
        </p:nvSpPr>
        <p:spPr>
          <a:xfrm>
            <a:off x="179388" y="1341438"/>
            <a:ext cx="8964612" cy="475297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800" smtClean="0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организовать мероприятия, направленные на продвижение чтения, привлечь читателей к активному участию в программе летних чтений, 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организация   чтения   и   культурного   досуга   детей   через   индивидуальные   и   массовые   формы  библиотечного обслуживания; 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популяризация чтения качественной художественной и научно- познавательной литературы, как средства формирования и расширения читательского кругозора, интересов и увлечений детей; 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привлечение внимания детей и подростков к истории города и родного края, воспитание нравственности, гражданственности, патриотизма и любви к Родине;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привлечение внимания детей и подростков к проблемам здорового образа жизни, к проблемам профилактики    правонарушений и дорожно-транспортного травматизма во время летних каникул; 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выявление и развитие творческих и интеллектуальных способностей детей; 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формирование  информационной культуры  детей; 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привлечение новых читателей в библиотеки.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755650" y="0"/>
            <a:ext cx="7772400" cy="1470025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Times New Roman" pitchFamily="18" charset="0"/>
              </a:rPr>
              <a:t>Игра-путешествие «Ключ от лета»</a:t>
            </a:r>
          </a:p>
        </p:txBody>
      </p:sp>
      <p:sp>
        <p:nvSpPr>
          <p:cNvPr id="7171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3714750" y="1714500"/>
            <a:ext cx="6400800" cy="17526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endParaRPr lang="ru-RU" sz="2000" b="1" smtClean="0">
              <a:latin typeface="Times New Roman" pitchFamily="18" charset="0"/>
            </a:endParaRPr>
          </a:p>
        </p:txBody>
      </p:sp>
      <p:pic>
        <p:nvPicPr>
          <p:cNvPr id="7181" name="Picture 13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341438"/>
            <a:ext cx="4319587" cy="2879725"/>
          </a:xfrm>
          <a:prstGeom prst="rect">
            <a:avLst/>
          </a:prstGeom>
          <a:noFill/>
        </p:spPr>
      </p:pic>
      <p:pic>
        <p:nvPicPr>
          <p:cNvPr id="7182" name="Picture 14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3429000"/>
            <a:ext cx="4319587" cy="3163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Times New Roman" pitchFamily="18" charset="0"/>
              </a:rPr>
              <a:t>Общегородская акция</a:t>
            </a:r>
            <a:br>
              <a:rPr lang="ru-RU" sz="3200" b="1" smtClean="0">
                <a:latin typeface="Times New Roman" pitchFamily="18" charset="0"/>
              </a:rPr>
            </a:br>
            <a:r>
              <a:rPr lang="ru-RU" sz="3200" b="1" smtClean="0">
                <a:latin typeface="Times New Roman" pitchFamily="18" charset="0"/>
              </a:rPr>
              <a:t>«Читаем Пушкина»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395288" y="4724400"/>
            <a:ext cx="8748712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 b="1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ru-RU" b="1">
                <a:latin typeface="Times New Roman" pitchFamily="18" charset="0"/>
              </a:rPr>
              <a:t>К 217 летию со дня рождения Александра Сергеевича Пушкина и в День русского языка. Библиотеки в Батайске провели общегородскую акцию "Читаем Пушкина". Было  Вручено более 30 сертификатов тем, кто декламировал любимые пушкинские строки. Кроме этого участники Акции получили сувениры и призы за викторину по сказкам писателя. </a:t>
            </a:r>
          </a:p>
        </p:txBody>
      </p:sp>
      <p:pic>
        <p:nvPicPr>
          <p:cNvPr id="9237" name="Picture 21" descr="Hqc8KNiT25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052513"/>
            <a:ext cx="5148263" cy="386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>
          <a:xfrm>
            <a:off x="395288" y="-171450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Times New Roman" pitchFamily="18" charset="0"/>
              </a:rPr>
              <a:t>Книжные выставки</a:t>
            </a:r>
          </a:p>
        </p:txBody>
      </p:sp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642938" y="1571625"/>
            <a:ext cx="4071937" cy="40005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endParaRPr lang="ru-RU" sz="1400" b="1" smtClean="0"/>
          </a:p>
        </p:txBody>
      </p:sp>
      <p:pic>
        <p:nvPicPr>
          <p:cNvPr id="13325" name="Picture 13" descr="IMG_0584"/>
          <p:cNvPicPr>
            <a:picLocks noChangeAspect="1" noChangeArrowheads="1"/>
          </p:cNvPicPr>
          <p:nvPr/>
        </p:nvPicPr>
        <p:blipFill>
          <a:blip r:embed="rId2" cstate="print"/>
          <a:srcRect r="13370"/>
          <a:stretch>
            <a:fillRect/>
          </a:stretch>
        </p:blipFill>
        <p:spPr bwMode="auto">
          <a:xfrm>
            <a:off x="468313" y="1125538"/>
            <a:ext cx="3240087" cy="5183187"/>
          </a:xfrm>
          <a:prstGeom prst="rect">
            <a:avLst/>
          </a:prstGeom>
          <a:noFill/>
        </p:spPr>
      </p:pic>
      <p:pic>
        <p:nvPicPr>
          <p:cNvPr id="13326" name="Picture 14" descr="IMG_05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1125538"/>
            <a:ext cx="4852988" cy="5111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xfrm>
            <a:off x="179388" y="274638"/>
            <a:ext cx="8964612" cy="1143000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Times New Roman" pitchFamily="18" charset="0"/>
              </a:rPr>
              <a:t>Час памяти</a:t>
            </a:r>
            <a:br>
              <a:rPr lang="ru-RU" sz="3200" b="1" smtClean="0">
                <a:latin typeface="Times New Roman" pitchFamily="18" charset="0"/>
              </a:rPr>
            </a:br>
            <a:r>
              <a:rPr lang="ru-RU" sz="3200" b="1" smtClean="0">
                <a:latin typeface="Times New Roman" pitchFamily="18" charset="0"/>
              </a:rPr>
              <a:t>«Вовек не забудутся подвиги их и мужество павших и стойкость живых»</a:t>
            </a:r>
            <a:r>
              <a:rPr lang="ru-RU" smtClean="0"/>
              <a:t> </a:t>
            </a:r>
          </a:p>
        </p:txBody>
      </p:sp>
      <p:sp>
        <p:nvSpPr>
          <p:cNvPr id="19459" name="Rectangle 3"/>
          <p:cNvSpPr>
            <a:spLocks noGrp="1"/>
          </p:cNvSpPr>
          <p:nvPr>
            <p:ph type="body" idx="1"/>
          </p:nvPr>
        </p:nvSpPr>
        <p:spPr>
          <a:xfrm>
            <a:off x="611188" y="5815013"/>
            <a:ext cx="7329487" cy="1042987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000" b="1" smtClean="0"/>
              <a:t>                 </a:t>
            </a:r>
            <a:endParaRPr lang="ru-RU" b="1" smtClean="0">
              <a:latin typeface="Times New Roman" pitchFamily="18" charset="0"/>
            </a:endParaRPr>
          </a:p>
        </p:txBody>
      </p:sp>
      <p:pic>
        <p:nvPicPr>
          <p:cNvPr id="19465" name="Picture 9" descr="IMG_069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2060575"/>
            <a:ext cx="5740400" cy="3829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Times New Roman" pitchFamily="18" charset="0"/>
              </a:rPr>
              <a:t>Беседа «А в книжной памяти мгновения войны»</a:t>
            </a:r>
            <a:r>
              <a:rPr lang="ru-RU" smtClean="0"/>
              <a:t> </a:t>
            </a: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6143625" y="2357438"/>
            <a:ext cx="2400300" cy="418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endParaRPr lang="ru-RU" sz="2000" b="1" dirty="0">
              <a:latin typeface="+mn-lt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5143500" y="1643063"/>
            <a:ext cx="371475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</a:pPr>
            <a:r>
              <a:rPr lang="ru-RU" sz="2000" b="1"/>
              <a:t>             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468313" y="5084763"/>
            <a:ext cx="867568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     </a:t>
            </a:r>
            <a:endParaRPr lang="ru-RU"/>
          </a:p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20492" name="Picture 12" descr="IMG_069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125538"/>
            <a:ext cx="4752975" cy="3170237"/>
          </a:xfrm>
          <a:prstGeom prst="rect">
            <a:avLst/>
          </a:prstGeom>
          <a:noFill/>
        </p:spPr>
      </p:pic>
      <p:pic>
        <p:nvPicPr>
          <p:cNvPr id="20493" name="Picture 13" descr="IMG_068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3500438"/>
            <a:ext cx="4537075" cy="3025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>
          <a:xfrm>
            <a:off x="395288" y="5013325"/>
            <a:ext cx="8229600" cy="15113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1800" b="1" smtClean="0">
                <a:latin typeface="Times New Roman" pitchFamily="18" charset="0"/>
              </a:rPr>
              <a:t>Дети поучаствовали в викторине «Добрые слова». Передавая друг другу плюшевое сердечко, ребята признались в любви своим мамам, рассказали какие они у них добрые, красивые, отзывчивые. А с помощью волшебного цветка участники мероприятия пожелали друг другу здоровья, счастья, улыбок и хороших отметок в дневниках.</a:t>
            </a: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971550" y="404813"/>
            <a:ext cx="73945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3200" b="1">
                <a:latin typeface="Times New Roman" pitchFamily="18" charset="0"/>
              </a:rPr>
              <a:t>Литературная игра «Вежливые слова»</a:t>
            </a:r>
            <a:r>
              <a:rPr lang="ru-RU"/>
              <a:t> </a:t>
            </a:r>
          </a:p>
        </p:txBody>
      </p:sp>
      <p:pic>
        <p:nvPicPr>
          <p:cNvPr id="52229" name="Picture 5" descr="IMG_05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125538"/>
            <a:ext cx="5832475" cy="3890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50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50</Template>
  <TotalTime>1322</TotalTime>
  <Words>442</Words>
  <Application>Microsoft Office PowerPoint</Application>
  <PresentationFormat>Экран (4:3)</PresentationFormat>
  <Paragraphs>58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Calibri</vt:lpstr>
      <vt:lpstr>Arial</vt:lpstr>
      <vt:lpstr>Times New Roman</vt:lpstr>
      <vt:lpstr>Corbel</vt:lpstr>
      <vt:lpstr>Bookman Old Style</vt:lpstr>
      <vt:lpstr>50</vt:lpstr>
      <vt:lpstr>Слайд 1</vt:lpstr>
      <vt:lpstr>Цель программы летнего чтения:</vt:lpstr>
      <vt:lpstr>Задачи программы:</vt:lpstr>
      <vt:lpstr>Игра-путешествие «Ключ от лета»</vt:lpstr>
      <vt:lpstr>Общегородская акция «Читаем Пушкина»</vt:lpstr>
      <vt:lpstr>Книжные выставки</vt:lpstr>
      <vt:lpstr>Час памяти «Вовек не забудутся подвиги их и мужество павших и стойкость живых» </vt:lpstr>
      <vt:lpstr>Беседа «А в книжной памяти мгновения войны» </vt:lpstr>
      <vt:lpstr>Слайд 9</vt:lpstr>
      <vt:lpstr>Школа традиционной народной куклы «Радостея» под руководством Абакумовой Ольги Васильевны</vt:lpstr>
      <vt:lpstr>Слайд 11</vt:lpstr>
      <vt:lpstr>Библиотека №1 им. В.  Маяковского</vt:lpstr>
      <vt:lpstr>Слайд 13</vt:lpstr>
      <vt:lpstr>Библиотека №3 им. А.С. Пушкина </vt:lpstr>
      <vt:lpstr>Библиотека №4 им. Л.Н. Толстого</vt:lpstr>
      <vt:lpstr> Библиотека №5  им. М.Ю. Лермонтова </vt:lpstr>
      <vt:lpstr>Библиотека № 7 им С. Есенина</vt:lpstr>
      <vt:lpstr>Слайд 18</vt:lpstr>
      <vt:lpstr>  Библиотека № 10  им. И. Тургенева   </vt:lpstr>
      <vt:lpstr>Слайд 20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  проходит в рамках Года культуры.  Экологическая культура - это воспитание в детях способности понимать и любить окружающий мир, проявлять  доброе, бережно отношение к нему.</dc:title>
  <dc:creator>Admin</dc:creator>
  <cp:lastModifiedBy>Елена</cp:lastModifiedBy>
  <cp:revision>189</cp:revision>
  <dcterms:created xsi:type="dcterms:W3CDTF">2014-08-04T06:58:50Z</dcterms:created>
  <dcterms:modified xsi:type="dcterms:W3CDTF">2016-09-03T06:52:41Z</dcterms:modified>
</cp:coreProperties>
</file>