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7" r:id="rId3"/>
    <p:sldId id="284" r:id="rId4"/>
    <p:sldId id="268" r:id="rId5"/>
    <p:sldId id="272" r:id="rId6"/>
    <p:sldId id="266" r:id="rId7"/>
    <p:sldId id="273" r:id="rId8"/>
    <p:sldId id="274" r:id="rId9"/>
    <p:sldId id="299" r:id="rId10"/>
    <p:sldId id="300" r:id="rId11"/>
    <p:sldId id="288" r:id="rId12"/>
    <p:sldId id="294" r:id="rId13"/>
    <p:sldId id="296" r:id="rId14"/>
    <p:sldId id="291" r:id="rId15"/>
    <p:sldId id="301" r:id="rId16"/>
    <p:sldId id="290" r:id="rId17"/>
    <p:sldId id="292" r:id="rId18"/>
    <p:sldId id="297" r:id="rId19"/>
    <p:sldId id="289" r:id="rId20"/>
    <p:sldId id="29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9900"/>
    <a:srgbClr val="FF0066"/>
    <a:srgbClr val="00FF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66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1FF77-DBED-4E6E-96F8-66F8A0C21C20}" type="datetimeFigureOut">
              <a:rPr lang="ru-RU"/>
              <a:pPr>
                <a:defRPr/>
              </a:pPr>
              <a:t>03.09.2016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48B59-84CF-46D8-8A2F-AFA0A8E14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E8970-36F8-4DD8-A5FA-D18583D080AC}" type="datetimeFigureOut">
              <a:rPr lang="ru-RU"/>
              <a:pPr>
                <a:defRPr/>
              </a:pPr>
              <a:t>03.09.2016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A04BE-E6C9-435B-BF76-234AA3A3F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D4B5C-19EA-4CBD-B628-5D9186AC8F36}" type="datetimeFigureOut">
              <a:rPr lang="ru-RU"/>
              <a:pPr>
                <a:defRPr/>
              </a:pPr>
              <a:t>03.09.2016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4AF3A-77D7-4FB6-AAC3-DFD2AA272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D8E3C-824B-4786-8E08-809916D47431}" type="datetimeFigureOut">
              <a:rPr lang="ru-RU"/>
              <a:pPr>
                <a:defRPr/>
              </a:pPr>
              <a:t>03.09.2016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DA7B-BC68-4250-A9C6-A04D539D7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2AF8E-7C86-4421-A929-8B661878DD39}" type="datetimeFigureOut">
              <a:rPr lang="ru-RU"/>
              <a:pPr>
                <a:defRPr/>
              </a:pPr>
              <a:t>03.09.2016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58F5D-F82B-4015-9BBC-9C8B446DE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8C60D-F955-4F26-844E-1D0FF118142E}" type="datetimeFigureOut">
              <a:rPr lang="ru-RU"/>
              <a:pPr>
                <a:defRPr/>
              </a:pPr>
              <a:t>03.09.2016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38200-2A44-4550-8501-5087B5B11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F468D-3C1F-408C-816B-FB682D5D486A}" type="datetimeFigureOut">
              <a:rPr lang="ru-RU"/>
              <a:pPr>
                <a:defRPr/>
              </a:pPr>
              <a:t>03.09.2016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AE77-CBD3-4543-9AA3-73861E173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A6BA7-7C77-4BA3-A6E7-1906F0A504AF}" type="datetimeFigureOut">
              <a:rPr lang="ru-RU"/>
              <a:pPr>
                <a:defRPr/>
              </a:pPr>
              <a:t>03.09.2016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0B38-35BE-43BE-858A-D744056FB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771E-CC5A-4D8D-91E0-767BA7B558F9}" type="datetimeFigureOut">
              <a:rPr lang="ru-RU"/>
              <a:pPr>
                <a:defRPr/>
              </a:pPr>
              <a:t>03.09.2016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33BAE-F5ED-49CF-BEE4-546E85B80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1359-AB43-495B-9C5B-79E1A98A7560}" type="datetimeFigureOut">
              <a:rPr lang="ru-RU"/>
              <a:pPr>
                <a:defRPr/>
              </a:pPr>
              <a:t>03.09.2016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9B0A-7347-4C5E-A32A-165383616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ECE8F-FDF1-428C-9FBF-C0DCE0D189F6}" type="datetimeFigureOut">
              <a:rPr lang="ru-RU"/>
              <a:pPr>
                <a:defRPr/>
              </a:pPr>
              <a:t>03.09.2016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2AFED-D244-4D65-AD3C-E6ECB5109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9254B7-5DC8-494E-B6CA-C1BAAAF6DF6B}" type="datetimeFigureOut">
              <a:rPr lang="ru-RU"/>
              <a:pPr>
                <a:defRPr/>
              </a:pPr>
              <a:t>03.09.2016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50277E-AD9D-4B2D-A1C0-0C535AE45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908175" y="0"/>
            <a:ext cx="6480175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/>
              <a:t>МБУК «Централизованная библиотечная система»</a:t>
            </a:r>
          </a:p>
          <a:p>
            <a:pPr algn="ctr"/>
            <a:r>
              <a:rPr lang="ru-RU" b="1"/>
              <a:t>Центральная детская городская библиотека им. Н.К. Крупской</a:t>
            </a:r>
          </a:p>
          <a:p>
            <a:pPr algn="ctr"/>
            <a:r>
              <a:rPr lang="ru-RU" b="1"/>
              <a:t>Библиотечно-информационный центр</a:t>
            </a:r>
          </a:p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2411413" y="1268413"/>
            <a:ext cx="4633912" cy="682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99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Отчет по программе летнего чтения</a:t>
            </a: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 rot="-602065">
            <a:off x="1476375" y="836613"/>
            <a:ext cx="6440488" cy="367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99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6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  <a:p>
            <a:pPr algn="ctr"/>
            <a:r>
              <a:rPr lang="ru-RU" sz="3600" b="1" kern="10" dirty="0">
                <a:ln w="9525">
                  <a:solidFill>
                    <a:srgbClr val="99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6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"Летнее </a:t>
            </a:r>
            <a:r>
              <a:rPr lang="ru-RU" sz="3600" b="1" kern="10" dirty="0" err="1">
                <a:ln w="9525">
                  <a:solidFill>
                    <a:srgbClr val="99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6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книгопутешествие</a:t>
            </a:r>
            <a:r>
              <a:rPr lang="ru-RU" sz="3600" b="1" kern="10" dirty="0">
                <a:ln w="9525">
                  <a:solidFill>
                    <a:srgbClr val="99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6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Comic Sans MS"/>
              </a:rPr>
              <a:t>"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924300" y="5589588"/>
            <a:ext cx="2376488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b="1"/>
          </a:p>
          <a:p>
            <a:pPr algn="ctr"/>
            <a:r>
              <a:rPr lang="ru-RU" b="1"/>
              <a:t>Батайск</a:t>
            </a:r>
            <a:endParaRPr lang="ru-RU"/>
          </a:p>
          <a:p>
            <a:pPr algn="ctr"/>
            <a:r>
              <a:rPr lang="ru-RU" b="1"/>
              <a:t>2016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68313" y="5373688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chemeClr val="hlink"/>
                </a:solidFill>
              </a:rPr>
              <a:t>0+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</a:rPr>
              <a:t>Школа традиционной народной куклы «Радостея» под руководством Абакумовой Ольги Васильевны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3252" name="Picture 4" descr="IMG_05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773238"/>
            <a:ext cx="6316663" cy="421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1973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  </a:t>
            </a:r>
            <a:r>
              <a:rPr lang="ru-RU" sz="5400" b="1" smtClean="0">
                <a:latin typeface="Times New Roman" pitchFamily="18" charset="0"/>
              </a:rPr>
              <a:t>Реализация летних программ в библиотеках 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Библиотека №1 им. В.  Маяковского</a:t>
            </a:r>
            <a:endParaRPr lang="ru-RU" smtClean="0">
              <a:latin typeface="Times New Roman" pitchFamily="18" charset="0"/>
            </a:endParaRPr>
          </a:p>
        </p:txBody>
      </p:sp>
      <p:sp>
        <p:nvSpPr>
          <p:cNvPr id="27655" name="Прямоугольник 7"/>
          <p:cNvSpPr>
            <a:spLocks noChangeArrowheads="1"/>
          </p:cNvSpPr>
          <p:nvPr/>
        </p:nvSpPr>
        <p:spPr bwMode="auto">
          <a:xfrm>
            <a:off x="3429000" y="11430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charset="0"/>
              <a:cs typeface="Times New Roman" pitchFamily="18" charset="0"/>
            </a:endParaRPr>
          </a:p>
          <a:p>
            <a:endParaRPr lang="ru-RU"/>
          </a:p>
        </p:txBody>
      </p:sp>
      <p:sp>
        <p:nvSpPr>
          <p:cNvPr id="27656" name="Прямоугольник 8"/>
          <p:cNvSpPr>
            <a:spLocks noChangeArrowheads="1"/>
          </p:cNvSpPr>
          <p:nvPr/>
        </p:nvSpPr>
        <p:spPr bwMode="auto">
          <a:xfrm>
            <a:off x="2652713" y="32448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7662" name="Picture 2" descr="C:\Documents and Settings\b0SS\Рабочий стол\Отчет по лету\DSC09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3025775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4" descr="C:\Documents and Settings\b0SS\Рабочий стол\Отчет по лету\DSC09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573463"/>
            <a:ext cx="3529012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6" descr="C:\Documents and Settings\b0SS\Рабочий стол\Отчет по лету\DSC093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196975"/>
            <a:ext cx="2376488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8" descr="C:\Documents and Settings\b0SS\Рабочий стол\Отчет по лету\IMG_2787.JPG"/>
          <p:cNvPicPr>
            <a:picLocks noChangeAspect="1" noChangeArrowheads="1"/>
          </p:cNvPicPr>
          <p:nvPr/>
        </p:nvPicPr>
        <p:blipFill>
          <a:blip r:embed="rId5" cstate="print"/>
          <a:srcRect t="12463" r="21342" b="19632"/>
          <a:stretch>
            <a:fillRect/>
          </a:stretch>
        </p:blipFill>
        <p:spPr bwMode="auto">
          <a:xfrm>
            <a:off x="3348038" y="3500438"/>
            <a:ext cx="24034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7" descr="C:\Documents and Settings\b0SS\Рабочий стол\Отчет по лету\DSC094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573463"/>
            <a:ext cx="3097213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5" descr="C:\Documents and Settings\b0SS\Рабочий стол\Отчет по лету\DSC092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1196975"/>
            <a:ext cx="273685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900113" y="26035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Библиотека №2 им. А.П. Чехова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563938" y="1268413"/>
            <a:ext cx="2303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/>
          </a:p>
          <a:p>
            <a:pPr algn="ctr"/>
            <a:endParaRPr lang="ru-RU" b="1">
              <a:latin typeface="Times New Roman" pitchFamily="18" charset="0"/>
            </a:endParaRPr>
          </a:p>
        </p:txBody>
      </p:sp>
      <p:sp>
        <p:nvSpPr>
          <p:cNvPr id="47114" name="Rectangle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47115" name="Picture 11" descr="IMG_73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3508375" cy="2278063"/>
          </a:xfrm>
          <a:prstGeom prst="rect">
            <a:avLst/>
          </a:prstGeom>
          <a:noFill/>
        </p:spPr>
      </p:pic>
      <p:pic>
        <p:nvPicPr>
          <p:cNvPr id="47116" name="Picture 12" descr="IMG_73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00" y="2133600"/>
            <a:ext cx="2984500" cy="2330450"/>
          </a:xfrm>
          <a:prstGeom prst="rect">
            <a:avLst/>
          </a:prstGeom>
          <a:noFill/>
        </p:spPr>
      </p:pic>
      <p:pic>
        <p:nvPicPr>
          <p:cNvPr id="47117" name="Picture 13" descr="IMG_73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2133600"/>
            <a:ext cx="3313112" cy="2609850"/>
          </a:xfrm>
          <a:prstGeom prst="rect">
            <a:avLst/>
          </a:prstGeom>
          <a:noFill/>
        </p:spPr>
      </p:pic>
      <p:pic>
        <p:nvPicPr>
          <p:cNvPr id="47118" name="Picture 14" descr="IMG_73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4338638"/>
            <a:ext cx="3241675" cy="2232025"/>
          </a:xfrm>
          <a:prstGeom prst="rect">
            <a:avLst/>
          </a:prstGeom>
          <a:noFill/>
        </p:spPr>
      </p:pic>
      <p:pic>
        <p:nvPicPr>
          <p:cNvPr id="47119" name="Picture 15" descr="IMG_73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76379">
            <a:off x="250825" y="4338638"/>
            <a:ext cx="3025775" cy="2087562"/>
          </a:xfrm>
          <a:prstGeom prst="rect">
            <a:avLst/>
          </a:prstGeom>
          <a:noFill/>
        </p:spPr>
      </p:pic>
      <p:pic>
        <p:nvPicPr>
          <p:cNvPr id="47120" name="Picture 16" descr="IMG_737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61006">
            <a:off x="6088063" y="4194175"/>
            <a:ext cx="3055937" cy="2182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Библиотека №3 им. А.С. Пушкина</a:t>
            </a:r>
            <a:r>
              <a:rPr lang="ru-RU" sz="4000" b="1" smtClean="0">
                <a:latin typeface="Times New Roman" pitchFamily="18" charset="0"/>
              </a:rPr>
              <a:t/>
            </a:r>
            <a:br>
              <a:rPr lang="ru-RU" sz="4000" b="1" smtClean="0">
                <a:latin typeface="Times New Roman" pitchFamily="18" charset="0"/>
              </a:rPr>
            </a:br>
            <a:endParaRPr lang="ru-RU" sz="4000" b="1" smtClean="0">
              <a:latin typeface="Times New Roman" pitchFamily="18" charset="0"/>
            </a:endParaRPr>
          </a:p>
        </p:txBody>
      </p:sp>
      <p:sp>
        <p:nvSpPr>
          <p:cNvPr id="28679" name="Прямоугольник 7"/>
          <p:cNvSpPr>
            <a:spLocks noChangeArrowheads="1"/>
          </p:cNvSpPr>
          <p:nvPr/>
        </p:nvSpPr>
        <p:spPr bwMode="auto">
          <a:xfrm>
            <a:off x="2286000" y="12144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680" name="Прямоугольник 8"/>
          <p:cNvSpPr>
            <a:spLocks noChangeArrowheads="1"/>
          </p:cNvSpPr>
          <p:nvPr/>
        </p:nvSpPr>
        <p:spPr bwMode="auto">
          <a:xfrm>
            <a:off x="3286125" y="1214438"/>
            <a:ext cx="2571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  <a:p>
            <a:endParaRPr lang="ru-RU">
              <a:solidFill>
                <a:schemeClr val="bg1"/>
              </a:solidFill>
            </a:endParaRPr>
          </a:p>
          <a:p>
            <a:endParaRPr lang="ru-RU">
              <a:solidFill>
                <a:schemeClr val="bg1"/>
              </a:solidFill>
            </a:endParaRPr>
          </a:p>
          <a:p>
            <a:endParaRPr lang="ru-RU"/>
          </a:p>
        </p:txBody>
      </p:sp>
      <p:pic>
        <p:nvPicPr>
          <p:cNvPr id="28686" name="Picture 14" descr="DSC01152"/>
          <p:cNvPicPr>
            <a:picLocks noChangeAspect="1" noChangeArrowheads="1"/>
          </p:cNvPicPr>
          <p:nvPr/>
        </p:nvPicPr>
        <p:blipFill>
          <a:blip r:embed="rId2" cstate="print"/>
          <a:srcRect l="6749" r="3616"/>
          <a:stretch>
            <a:fillRect/>
          </a:stretch>
        </p:blipFill>
        <p:spPr bwMode="auto">
          <a:xfrm>
            <a:off x="611188" y="836613"/>
            <a:ext cx="38163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5" descr="DSC011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613"/>
            <a:ext cx="417671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6" descr="DSC010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573463"/>
            <a:ext cx="39592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17" descr="DSC010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3573463"/>
            <a:ext cx="3960813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latin typeface="Times New Roman" pitchFamily="18" charset="0"/>
              </a:rPr>
              <a:t>Библиотека №4 им. Л.Н. Толстого</a:t>
            </a:r>
          </a:p>
        </p:txBody>
      </p:sp>
      <p:pic>
        <p:nvPicPr>
          <p:cNvPr id="54276" name="Picture 5" descr="C:\Users\I\Desktop\100_3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4581525"/>
            <a:ext cx="2376488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10" descr="C:\Users\I\Desktop\лето 2016 отчет\100_3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420938"/>
            <a:ext cx="25923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Прямоугольник 9"/>
          <p:cNvSpPr>
            <a:spLocks noChangeArrowheads="1"/>
          </p:cNvSpPr>
          <p:nvPr/>
        </p:nvSpPr>
        <p:spPr bwMode="auto">
          <a:xfrm>
            <a:off x="395288" y="1196975"/>
            <a:ext cx="1857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rbel" pitchFamily="34" charset="0"/>
              </a:rPr>
              <a:t>Урок здоровья: «Нам со здоровьем по пути» </a:t>
            </a:r>
          </a:p>
        </p:txBody>
      </p:sp>
      <p:sp>
        <p:nvSpPr>
          <p:cNvPr id="54279" name="Прямоугольник 10"/>
          <p:cNvSpPr>
            <a:spLocks noChangeArrowheads="1"/>
          </p:cNvSpPr>
          <p:nvPr/>
        </p:nvSpPr>
        <p:spPr bwMode="auto">
          <a:xfrm>
            <a:off x="3132138" y="1268413"/>
            <a:ext cx="20716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Урок мужества «Мы все из детства из войны».</a:t>
            </a:r>
          </a:p>
        </p:txBody>
      </p:sp>
      <p:pic>
        <p:nvPicPr>
          <p:cNvPr id="54280" name="Picture 11" descr="C:\Users\I\Desktop\лето 2016 отчет\100_39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2492375"/>
            <a:ext cx="2447925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Прямоугольник 13"/>
          <p:cNvSpPr>
            <a:spLocks noChangeArrowheads="1"/>
          </p:cNvSpPr>
          <p:nvPr/>
        </p:nvSpPr>
        <p:spPr bwMode="auto">
          <a:xfrm>
            <a:off x="5435600" y="1125538"/>
            <a:ext cx="25003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Час информации  «Листая страницы Красной книги»</a:t>
            </a:r>
          </a:p>
        </p:txBody>
      </p:sp>
      <p:sp>
        <p:nvSpPr>
          <p:cNvPr id="54284" name="Прямоугольник 16"/>
          <p:cNvSpPr>
            <a:spLocks noChangeArrowheads="1"/>
          </p:cNvSpPr>
          <p:nvPr/>
        </p:nvSpPr>
        <p:spPr bwMode="auto">
          <a:xfrm>
            <a:off x="4284663" y="4292600"/>
            <a:ext cx="12795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Беседа у открытого просмотра «Летнее чтение с увлечением»</a:t>
            </a:r>
          </a:p>
        </p:txBody>
      </p:sp>
      <p:pic>
        <p:nvPicPr>
          <p:cNvPr id="54285" name="Picture 14" descr="C:\Users\I\Desktop\лето 2016 отчет\100_21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4221163"/>
            <a:ext cx="152876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6" name="Picture 2" descr="C:\Users\I\Desktop\лето 2016 отчет\100_33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4652963"/>
            <a:ext cx="167322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7" name="Прямоугольник 18"/>
          <p:cNvSpPr>
            <a:spLocks noChangeArrowheads="1"/>
          </p:cNvSpPr>
          <p:nvPr/>
        </p:nvSpPr>
        <p:spPr bwMode="auto">
          <a:xfrm>
            <a:off x="7072313" y="3644900"/>
            <a:ext cx="20716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Презентация «Чудо - книги на экране»</a:t>
            </a:r>
          </a:p>
        </p:txBody>
      </p:sp>
      <p:sp>
        <p:nvSpPr>
          <p:cNvPr id="54288" name="Прямоугольник 19"/>
          <p:cNvSpPr>
            <a:spLocks noChangeArrowheads="1"/>
          </p:cNvSpPr>
          <p:nvPr/>
        </p:nvSpPr>
        <p:spPr bwMode="auto">
          <a:xfrm>
            <a:off x="179388" y="4724400"/>
            <a:ext cx="16573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rbel" pitchFamily="34" charset="0"/>
              </a:rPr>
              <a:t>Музыкально-развлекательный утренник: «Мы из страны Детства».</a:t>
            </a:r>
          </a:p>
        </p:txBody>
      </p:sp>
      <p:pic>
        <p:nvPicPr>
          <p:cNvPr id="54289" name="Picture 12" descr="C:\Users\I\Desktop\100_2583.JPG"/>
          <p:cNvPicPr>
            <a:picLocks noChangeAspect="1" noChangeArrowheads="1"/>
          </p:cNvPicPr>
          <p:nvPr>
            <p:ph type="body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011863" y="1989138"/>
            <a:ext cx="2087562" cy="1746250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535988" cy="714375"/>
          </a:xfrm>
        </p:spPr>
        <p:txBody>
          <a:bodyPr/>
          <a:lstStyle/>
          <a:p>
            <a:pPr algn="l" eaLnBrk="1" hangingPunct="1"/>
            <a:r>
              <a:rPr lang="ru-RU" sz="4000" b="1" smtClean="0">
                <a:latin typeface="Times New Roman" pitchFamily="18" charset="0"/>
              </a:rPr>
              <a:t/>
            </a:r>
            <a:br>
              <a:rPr lang="ru-RU" sz="40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>Библиотека №5  им. М.Ю. Лермонтова</a:t>
            </a:r>
            <a:r>
              <a:rPr lang="ru-RU" sz="4000" b="1" smtClean="0">
                <a:latin typeface="Times New Roman" pitchFamily="18" charset="0"/>
              </a:rPr>
              <a:t/>
            </a:r>
            <a:br>
              <a:rPr lang="ru-RU" sz="4000" b="1" smtClean="0">
                <a:latin typeface="Times New Roman" pitchFamily="18" charset="0"/>
              </a:rPr>
            </a:br>
            <a:endParaRPr lang="ru-RU" sz="4000" smtClean="0"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8038" y="1341438"/>
            <a:ext cx="2581275" cy="50260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/>
              <a:t> </a:t>
            </a:r>
            <a:endParaRPr lang="ru-RU" sz="1800" b="1" smtClean="0">
              <a:latin typeface="Times New Roman" pitchFamily="18" charset="0"/>
            </a:endParaRPr>
          </a:p>
        </p:txBody>
      </p:sp>
      <p:pic>
        <p:nvPicPr>
          <p:cNvPr id="29710" name="Picture 14" descr="DSCF33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38862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11" name="Picture 15" descr="DSCF33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292600"/>
            <a:ext cx="38893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12" name="Picture 16" descr="DSCN1752 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908050"/>
            <a:ext cx="3744913" cy="3241675"/>
          </a:xfrm>
          <a:prstGeom prst="rect">
            <a:avLst/>
          </a:prstGeom>
          <a:noFill/>
        </p:spPr>
      </p:pic>
      <p:pic>
        <p:nvPicPr>
          <p:cNvPr id="29713" name="Picture 17" descr="DSCF34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4292600"/>
            <a:ext cx="4068763" cy="2265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Библиотека № 7 им С. Есенина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75" y="1643063"/>
            <a:ext cx="28575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2000" b="1" i="1" smtClean="0">
              <a:latin typeface="Times New Roman" pitchFamily="18" charset="0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79388" y="950913"/>
            <a:ext cx="6180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Фольклорный праздник «Здравствуй лето красное»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endParaRPr lang="ru-RU" sz="4000">
              <a:latin typeface="Bookman Old Style" pitchFamily="18" charset="0"/>
            </a:endParaRPr>
          </a:p>
        </p:txBody>
      </p:sp>
      <p:pic>
        <p:nvPicPr>
          <p:cNvPr id="30734" name="Picture 14" descr="DSCN16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3384550" cy="2538413"/>
          </a:xfrm>
          <a:prstGeom prst="rect">
            <a:avLst/>
          </a:prstGeom>
          <a:noFill/>
        </p:spPr>
      </p:pic>
      <p:pic>
        <p:nvPicPr>
          <p:cNvPr id="30735" name="Picture 15" descr="DSCN16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341438"/>
            <a:ext cx="3384550" cy="2538412"/>
          </a:xfrm>
          <a:prstGeom prst="rect">
            <a:avLst/>
          </a:prstGeom>
          <a:noFill/>
        </p:spPr>
      </p:pic>
      <p:pic>
        <p:nvPicPr>
          <p:cNvPr id="30738" name="Picture 18" descr="DSCN16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005263"/>
            <a:ext cx="3505200" cy="2628900"/>
          </a:xfrm>
          <a:prstGeom prst="rect">
            <a:avLst/>
          </a:prstGeom>
          <a:noFill/>
        </p:spPr>
      </p:pic>
      <p:pic>
        <p:nvPicPr>
          <p:cNvPr id="30739" name="Picture 19" descr="DSCN16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407670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79200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Библиотека №9 им. Н.Некрасова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203575" y="1484313"/>
            <a:ext cx="309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48140" name="Picture 1" descr="\\FOX\arch (D)\Рабочий стол\Фотодокументы\2016фото\22 июня\DSC04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96975"/>
            <a:ext cx="3529012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Picture 7" descr="\\FOX\arch (D)\Рабочий стол\Фотодокументы\2016фото\Шк.№ 8 летний лагерь сказки\DSC04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196975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2" name="Picture 7" descr="\\FOX\arch (D)\Рабочий стол\Материалы для работы\для сайта 16\02.06\Dsc008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933825"/>
            <a:ext cx="350043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3" name="Picture 5" descr="\\FOX\arch (D)\Рабочий стол\Фотодокументы\2016фото\Шк.№ 8 летний лагерь сказки\DSC04481.JPG"/>
          <p:cNvPicPr>
            <a:picLocks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72000" y="4005263"/>
            <a:ext cx="3384550" cy="2540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642938"/>
          </a:xfrm>
        </p:spPr>
        <p:txBody>
          <a:bodyPr/>
          <a:lstStyle/>
          <a:p>
            <a:pPr eaLnBrk="1" hangingPunct="1"/>
            <a:r>
              <a:rPr lang="ru-RU" sz="5400" b="1" i="1" smtClean="0">
                <a:solidFill>
                  <a:srgbClr val="C00000"/>
                </a:solidFill>
              </a:rPr>
              <a:t/>
            </a:r>
            <a:br>
              <a:rPr lang="ru-RU" sz="5400" b="1" i="1" smtClean="0">
                <a:solidFill>
                  <a:srgbClr val="C00000"/>
                </a:solidFill>
              </a:rPr>
            </a:br>
            <a:r>
              <a:rPr lang="ru-RU" sz="5400" b="1" i="1" smtClean="0">
                <a:solidFill>
                  <a:srgbClr val="C00000"/>
                </a:solidFill>
              </a:rPr>
              <a:t/>
            </a:r>
            <a:br>
              <a:rPr lang="ru-RU" sz="5400" b="1" i="1" smtClean="0">
                <a:solidFill>
                  <a:srgbClr val="C00000"/>
                </a:solidFill>
              </a:rPr>
            </a:br>
            <a:r>
              <a:rPr lang="ru-RU" sz="3200" b="1" smtClean="0">
                <a:latin typeface="Times New Roman" pitchFamily="18" charset="0"/>
              </a:rPr>
              <a:t>Библиотека № 10  им. И. Тургенева </a:t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4000" smtClean="0">
                <a:latin typeface="Times New Roman" pitchFamily="18" charset="0"/>
              </a:rPr>
              <a:t/>
            </a:r>
            <a:br>
              <a:rPr lang="ru-RU" sz="4000" smtClean="0">
                <a:latin typeface="Times New Roman" pitchFamily="18" charset="0"/>
              </a:rPr>
            </a:br>
            <a:endParaRPr lang="ru-RU" sz="4000" smtClean="0">
              <a:latin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059113" y="1844675"/>
            <a:ext cx="20891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ru-RU" b="1">
                <a:latin typeface="Times New Roman" pitchFamily="18" charset="0"/>
              </a:rPr>
              <a:t>   </a:t>
            </a:r>
            <a:r>
              <a:rPr lang="ru-RU" b="1" i="1">
                <a:latin typeface="Times New Roman" pitchFamily="18" charset="0"/>
              </a:rPr>
              <a:t> </a:t>
            </a:r>
            <a:endParaRPr lang="ru-RU" b="1">
              <a:latin typeface="Times New Roman" pitchFamily="18" charset="0"/>
            </a:endParaRPr>
          </a:p>
        </p:txBody>
      </p:sp>
      <p:pic>
        <p:nvPicPr>
          <p:cNvPr id="31758" name="Picture 8" descr="пушкин 4 июня 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26225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9" descr="день семьи 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550" y="1196975"/>
            <a:ext cx="25495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10" descr="CIMG43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429000"/>
            <a:ext cx="25495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11" descr="12 июня 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3357563"/>
            <a:ext cx="2655887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12" descr="фото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1196975"/>
            <a:ext cx="2624137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3" name="Picture 13" descr="CIMG44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3357563"/>
            <a:ext cx="2624137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187450" y="5486400"/>
            <a:ext cx="40687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 sz="2000" b="1">
                <a:latin typeface="Times New Roman" pitchFamily="18" charset="0"/>
              </a:rPr>
              <a:t>Всего прошло мероприятий - 21</a:t>
            </a:r>
            <a:br>
              <a:rPr lang="ru-RU" altLang="ru-RU" sz="2000" b="1">
                <a:latin typeface="Times New Roman" pitchFamily="18" charset="0"/>
              </a:rPr>
            </a:br>
            <a:r>
              <a:rPr lang="ru-RU" altLang="ru-RU" sz="2000" b="1">
                <a:latin typeface="Times New Roman" pitchFamily="18" charset="0"/>
              </a:rPr>
              <a:t>Посетило библиотеку - 595 чел.</a:t>
            </a:r>
            <a:br>
              <a:rPr lang="ru-RU" altLang="ru-RU" sz="2000" b="1">
                <a:latin typeface="Times New Roman" pitchFamily="18" charset="0"/>
              </a:rPr>
            </a:br>
            <a:r>
              <a:rPr lang="ru-RU" altLang="ru-RU" sz="2000" b="1">
                <a:latin typeface="Times New Roman" pitchFamily="18" charset="0"/>
              </a:rPr>
              <a:t>Записалось в библиотеку - 98 чел</a:t>
            </a:r>
            <a:r>
              <a:rPr lang="ru-RU" altLang="ru-RU">
                <a:solidFill>
                  <a:schemeClr val="tx2"/>
                </a:solidFill>
              </a:rPr>
              <a:t>.</a:t>
            </a:r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</a:rPr>
              <a:t>Цель программы летнего чтения: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5111750" y="1600200"/>
            <a:ext cx="403225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smtClean="0"/>
              <a:t/>
            </a:r>
            <a:br>
              <a:rPr lang="ru-RU" sz="3600" smtClean="0"/>
            </a:br>
            <a:r>
              <a:rPr lang="ru-RU" sz="2800" b="1" smtClean="0">
                <a:latin typeface="Times New Roman" pitchFamily="18" charset="0"/>
              </a:rPr>
              <a:t>организация  досуга  юных  читателей  в  дни  летних  каникул,  стимулирование  чтения  и  читательского  творчества и формирование активной читательской деятельности.</a:t>
            </a:r>
            <a:br>
              <a:rPr lang="ru-RU" sz="2800" b="1" smtClean="0">
                <a:latin typeface="Times New Roman" pitchFamily="18" charset="0"/>
              </a:rPr>
            </a:br>
            <a:endParaRPr lang="ru-RU" sz="2800" b="1" smtClean="0">
              <a:latin typeface="Times New Roman" pitchFamily="18" charset="0"/>
            </a:endParaRPr>
          </a:p>
        </p:txBody>
      </p:sp>
      <p:pic>
        <p:nvPicPr>
          <p:cNvPr id="5129" name="Picture 9" descr="IMG_04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05038"/>
            <a:ext cx="4824412" cy="321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692275" y="2276475"/>
            <a:ext cx="6408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Times New Roman" pitchFamily="18" charset="0"/>
              </a:rPr>
              <a:t>Спасибо за внимание!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140200" y="5734050"/>
            <a:ext cx="4535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Составитель: зам. директора по работе с детьми Стрельченко О.В.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</a:rPr>
              <a:t>Задачи программы: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179388" y="1341438"/>
            <a:ext cx="8964612" cy="47529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sz="80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организовать мероприятия, направленные на продвижение чтения, привлечь читателей к активному участию в программе летних чтений, 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организация   чтения   и   культурного   досуга   детей   через   индивидуальные   и   массовые   формы  библиотечного обслуживания; 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популяризация чтения качественной художественной и научно- познавательной литературы, как средства формирования и расширения читательского кругозора, интересов и увлечений детей; 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привлечение внимания детей и подростков к истории города и родного края, воспитание нравственности, гражданственности, патриотизма и любви к Родине;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привлечение внимания детей и подростков к проблемам здорового образа жизни, к проблемам профилактики    правонарушений и дорожно-транспортного травматизма во время летних каникул; 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выявление и развитие творческих и интеллектуальных способностей детей; 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формирование  информационной культуры  детей; 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привлечение новых читателей в библиотеки.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650" y="0"/>
            <a:ext cx="7772400" cy="1470025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Игра-путешествие «Ключ от лета»</a:t>
            </a:r>
          </a:p>
        </p:txBody>
      </p:sp>
      <p:sp>
        <p:nvSpPr>
          <p:cNvPr id="7171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3714750" y="17145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sz="2000" b="1" smtClean="0">
              <a:latin typeface="Times New Roman" pitchFamily="18" charset="0"/>
            </a:endParaRPr>
          </a:p>
        </p:txBody>
      </p:sp>
      <p:pic>
        <p:nvPicPr>
          <p:cNvPr id="7181" name="Picture 13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4319587" cy="2879725"/>
          </a:xfrm>
          <a:prstGeom prst="rect">
            <a:avLst/>
          </a:prstGeom>
          <a:noFill/>
        </p:spPr>
      </p:pic>
      <p:pic>
        <p:nvPicPr>
          <p:cNvPr id="7182" name="Picture 1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429000"/>
            <a:ext cx="4319587" cy="316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Общегородская акция</a:t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>«Читаем Пушкина»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95288" y="4724400"/>
            <a:ext cx="874871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К 217 летию со дня рождения Александра Сергеевича Пушкина и в День русского языка. Библиотеки в Батайске провели общегородскую акцию "Читаем Пушкина". Было  Вручено более 30 сертификатов тем, кто декламировал любимые пушкинские строки. Кроме этого участники Акции получили сувениры и призы за викторину по сказкам писателя. </a:t>
            </a:r>
          </a:p>
        </p:txBody>
      </p:sp>
      <p:pic>
        <p:nvPicPr>
          <p:cNvPr id="9237" name="Picture 21" descr="Hqc8KNiT25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052513"/>
            <a:ext cx="5148263" cy="386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395288" y="-17145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Книжные выставки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642938" y="1571625"/>
            <a:ext cx="4071937" cy="40005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1400" b="1" smtClean="0"/>
          </a:p>
        </p:txBody>
      </p:sp>
      <p:pic>
        <p:nvPicPr>
          <p:cNvPr id="13325" name="Picture 13" descr="IMG_0584"/>
          <p:cNvPicPr>
            <a:picLocks noChangeAspect="1" noChangeArrowheads="1"/>
          </p:cNvPicPr>
          <p:nvPr/>
        </p:nvPicPr>
        <p:blipFill>
          <a:blip r:embed="rId2" cstate="print"/>
          <a:srcRect r="13370"/>
          <a:stretch>
            <a:fillRect/>
          </a:stretch>
        </p:blipFill>
        <p:spPr bwMode="auto">
          <a:xfrm>
            <a:off x="468313" y="1125538"/>
            <a:ext cx="3240087" cy="5183187"/>
          </a:xfrm>
          <a:prstGeom prst="rect">
            <a:avLst/>
          </a:prstGeom>
          <a:noFill/>
        </p:spPr>
      </p:pic>
      <p:pic>
        <p:nvPicPr>
          <p:cNvPr id="13326" name="Picture 14" descr="IMG_05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125538"/>
            <a:ext cx="4852988" cy="511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Час памяти</a:t>
            </a:r>
            <a:br>
              <a:rPr lang="ru-RU" sz="3200" b="1" smtClean="0">
                <a:latin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</a:rPr>
              <a:t>«Вовек не забудутся подвиги их и мужество павших и стойкость живых»</a:t>
            </a:r>
            <a:r>
              <a:rPr lang="ru-RU" smtClean="0"/>
              <a:t> 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611188" y="5815013"/>
            <a:ext cx="7329487" cy="10429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smtClean="0"/>
              <a:t>                 </a:t>
            </a:r>
            <a:endParaRPr lang="ru-RU" b="1" smtClean="0">
              <a:latin typeface="Times New Roman" pitchFamily="18" charset="0"/>
            </a:endParaRPr>
          </a:p>
        </p:txBody>
      </p:sp>
      <p:pic>
        <p:nvPicPr>
          <p:cNvPr id="19465" name="Picture 9" descr="IMG_06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2060575"/>
            <a:ext cx="5740400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Беседа «А в книжной памяти мгновения войны»</a:t>
            </a:r>
            <a:r>
              <a:rPr lang="ru-RU" smtClean="0"/>
              <a:t> 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143625" y="2357438"/>
            <a:ext cx="2400300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endParaRPr lang="ru-RU" sz="2000" b="1" dirty="0">
              <a:latin typeface="+mn-lt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5143500" y="1643063"/>
            <a:ext cx="3714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2000" b="1"/>
              <a:t>             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68313" y="5084763"/>
            <a:ext cx="867568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     </a:t>
            </a: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0492" name="Picture 12" descr="IMG_0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4752975" cy="3170237"/>
          </a:xfrm>
          <a:prstGeom prst="rect">
            <a:avLst/>
          </a:prstGeom>
          <a:noFill/>
        </p:spPr>
      </p:pic>
      <p:pic>
        <p:nvPicPr>
          <p:cNvPr id="20493" name="Picture 13" descr="IMG_06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500438"/>
            <a:ext cx="4537075" cy="302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xfrm>
            <a:off x="395288" y="5013325"/>
            <a:ext cx="8229600" cy="15113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</a:rPr>
              <a:t>Дети поучаствовали в викторине «Добрые слова». Передавая друг другу плюшевое сердечко, ребята признались в любви своим мамам, рассказали какие они у них добрые, красивые, отзывчивые. А с помощью волшебного цветка участники мероприятия пожелали друг другу здоровья, счастья, улыбок и хороших отметок в дневниках.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971550" y="404813"/>
            <a:ext cx="7394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3200" b="1">
                <a:latin typeface="Times New Roman" pitchFamily="18" charset="0"/>
              </a:rPr>
              <a:t>Литературная игра «Вежливые слова»</a:t>
            </a:r>
            <a:r>
              <a:rPr lang="ru-RU"/>
              <a:t> </a:t>
            </a:r>
          </a:p>
        </p:txBody>
      </p:sp>
      <p:pic>
        <p:nvPicPr>
          <p:cNvPr id="52229" name="Picture 5" descr="IMG_05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125538"/>
            <a:ext cx="5832475" cy="3890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50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50</Template>
  <TotalTime>1322</TotalTime>
  <Words>442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Arial</vt:lpstr>
      <vt:lpstr>Times New Roman</vt:lpstr>
      <vt:lpstr>Corbel</vt:lpstr>
      <vt:lpstr>Bookman Old Style</vt:lpstr>
      <vt:lpstr>50</vt:lpstr>
      <vt:lpstr>Слайд 1</vt:lpstr>
      <vt:lpstr>Цель программы летнего чтения:</vt:lpstr>
      <vt:lpstr>Задачи программы:</vt:lpstr>
      <vt:lpstr>Игра-путешествие «Ключ от лета»</vt:lpstr>
      <vt:lpstr>Общегородская акция «Читаем Пушкина»</vt:lpstr>
      <vt:lpstr>Книжные выставки</vt:lpstr>
      <vt:lpstr>Час памяти «Вовек не забудутся подвиги их и мужество павших и стойкость живых» </vt:lpstr>
      <vt:lpstr>Беседа «А в книжной памяти мгновения войны» </vt:lpstr>
      <vt:lpstr>Слайд 9</vt:lpstr>
      <vt:lpstr>Школа традиционной народной куклы «Радостея» под руководством Абакумовой Ольги Васильевны</vt:lpstr>
      <vt:lpstr>Слайд 11</vt:lpstr>
      <vt:lpstr>Библиотека №1 им. В.  Маяковского</vt:lpstr>
      <vt:lpstr>Слайд 13</vt:lpstr>
      <vt:lpstr>Библиотека №3 им. А.С. Пушкина </vt:lpstr>
      <vt:lpstr>Библиотека №4 им. Л.Н. Толстого</vt:lpstr>
      <vt:lpstr> Библиотека №5  им. М.Ю. Лермонтова </vt:lpstr>
      <vt:lpstr>Библиотека № 7 им С. Есенина</vt:lpstr>
      <vt:lpstr>Слайд 18</vt:lpstr>
      <vt:lpstr>  Библиотека № 10  им. И. Тургенева   </vt:lpstr>
      <vt:lpstr>Слайд 20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  проходит в рамках Года культуры.  Экологическая культура - это воспитание в детях способности понимать и любить окружающий мир, проявлять  доброе, бережно отношение к нему.</dc:title>
  <dc:creator>Admin</dc:creator>
  <cp:lastModifiedBy>Елена</cp:lastModifiedBy>
  <cp:revision>189</cp:revision>
  <dcterms:created xsi:type="dcterms:W3CDTF">2014-08-04T06:58:50Z</dcterms:created>
  <dcterms:modified xsi:type="dcterms:W3CDTF">2016-09-03T06:52:41Z</dcterms:modified>
</cp:coreProperties>
</file>